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B4A"/>
    <a:srgbClr val="D94C97"/>
    <a:srgbClr val="0F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9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5B1A-6C9E-4DCC-8A0A-EB68C3AF93B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DF67-13FE-4CFB-B2B6-48127F1D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256D922-6296-DD43-A57C-FB94C1FB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47" y="10946275"/>
            <a:ext cx="875407" cy="63040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FF107B5-642A-534B-9418-F19020A4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03" y="10445019"/>
            <a:ext cx="1572031" cy="1285572"/>
          </a:xfrm>
          <a:prstGeom prst="rect">
            <a:avLst/>
          </a:prstGeom>
        </p:spPr>
      </p:pic>
      <p:pic>
        <p:nvPicPr>
          <p:cNvPr id="5" name="Picture 4" descr="A picture containing outdoor, ground, plant, flower&#10;&#10;Description automatically generated">
            <a:extLst>
              <a:ext uri="{FF2B5EF4-FFF2-40B4-BE49-F238E27FC236}">
                <a16:creationId xmlns:a16="http://schemas.microsoft.com/office/drawing/2014/main" id="{868C731B-82F8-4A69-B177-EB4BCCCC6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 b="16707"/>
          <a:stretch/>
        </p:blipFill>
        <p:spPr>
          <a:xfrm>
            <a:off x="0" y="-5"/>
            <a:ext cx="9601200" cy="5129939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52FCB453-6A51-42D0-B515-471754A9D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10355218"/>
            <a:ext cx="2442921" cy="2442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3DBF1C-8460-4174-8ACA-13A7C8056FF5}"/>
              </a:ext>
            </a:extLst>
          </p:cNvPr>
          <p:cNvSpPr/>
          <p:nvPr/>
        </p:nvSpPr>
        <p:spPr>
          <a:xfrm>
            <a:off x="0" y="8570563"/>
            <a:ext cx="9601200" cy="1772623"/>
          </a:xfrm>
          <a:prstGeom prst="rect">
            <a:avLst/>
          </a:prstGeom>
          <a:solidFill>
            <a:srgbClr val="0F41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BF43BFE1-AE83-AAA3-48E5-E605E66534B9}"/>
              </a:ext>
            </a:extLst>
          </p:cNvPr>
          <p:cNvSpPr>
            <a:spLocks noChangeAspect="1"/>
          </p:cNvSpPr>
          <p:nvPr/>
        </p:nvSpPr>
        <p:spPr>
          <a:xfrm rot="21217946">
            <a:off x="5512886" y="3297394"/>
            <a:ext cx="4804749" cy="3375484"/>
          </a:xfrm>
          <a:custGeom>
            <a:avLst/>
            <a:gdLst>
              <a:gd name="connsiteX0" fmla="*/ 0 w 4228350"/>
              <a:gd name="connsiteY0" fmla="*/ 2114175 h 4228350"/>
              <a:gd name="connsiteX1" fmla="*/ 2114175 w 4228350"/>
              <a:gd name="connsiteY1" fmla="*/ 0 h 4228350"/>
              <a:gd name="connsiteX2" fmla="*/ 4228350 w 4228350"/>
              <a:gd name="connsiteY2" fmla="*/ 2114175 h 4228350"/>
              <a:gd name="connsiteX3" fmla="*/ 2114175 w 4228350"/>
              <a:gd name="connsiteY3" fmla="*/ 4228350 h 4228350"/>
              <a:gd name="connsiteX4" fmla="*/ 0 w 4228350"/>
              <a:gd name="connsiteY4" fmla="*/ 2114175 h 4228350"/>
              <a:gd name="connsiteX0" fmla="*/ 1646 w 4229996"/>
              <a:gd name="connsiteY0" fmla="*/ 1168778 h 3282953"/>
              <a:gd name="connsiteX1" fmla="*/ 1867848 w 4229996"/>
              <a:gd name="connsiteY1" fmla="*/ 0 h 3282953"/>
              <a:gd name="connsiteX2" fmla="*/ 4229996 w 4229996"/>
              <a:gd name="connsiteY2" fmla="*/ 1168778 h 3282953"/>
              <a:gd name="connsiteX3" fmla="*/ 2115821 w 4229996"/>
              <a:gd name="connsiteY3" fmla="*/ 3282953 h 3282953"/>
              <a:gd name="connsiteX4" fmla="*/ 1646 w 4229996"/>
              <a:gd name="connsiteY4" fmla="*/ 1168778 h 3282953"/>
              <a:gd name="connsiteX0" fmla="*/ 89 w 4228439"/>
              <a:gd name="connsiteY0" fmla="*/ 803904 h 2918079"/>
              <a:gd name="connsiteX1" fmla="*/ 2052271 w 4228439"/>
              <a:gd name="connsiteY1" fmla="*/ 84577 h 2918079"/>
              <a:gd name="connsiteX2" fmla="*/ 4228439 w 4228439"/>
              <a:gd name="connsiteY2" fmla="*/ 803904 h 2918079"/>
              <a:gd name="connsiteX3" fmla="*/ 2114264 w 4228439"/>
              <a:gd name="connsiteY3" fmla="*/ 2918079 h 2918079"/>
              <a:gd name="connsiteX4" fmla="*/ 89 w 4228439"/>
              <a:gd name="connsiteY4" fmla="*/ 803904 h 2918079"/>
              <a:gd name="connsiteX0" fmla="*/ 51 w 4445377"/>
              <a:gd name="connsiteY0" fmla="*/ 1069187 h 2936263"/>
              <a:gd name="connsiteX1" fmla="*/ 2269209 w 4445377"/>
              <a:gd name="connsiteY1" fmla="*/ 101887 h 2936263"/>
              <a:gd name="connsiteX2" fmla="*/ 4445377 w 4445377"/>
              <a:gd name="connsiteY2" fmla="*/ 821214 h 2936263"/>
              <a:gd name="connsiteX3" fmla="*/ 2331202 w 4445377"/>
              <a:gd name="connsiteY3" fmla="*/ 2935389 h 2936263"/>
              <a:gd name="connsiteX4" fmla="*/ 51 w 4445377"/>
              <a:gd name="connsiteY4" fmla="*/ 1069187 h 2936263"/>
              <a:gd name="connsiteX0" fmla="*/ 54 w 4832838"/>
              <a:gd name="connsiteY0" fmla="*/ 1201947 h 3071484"/>
              <a:gd name="connsiteX1" fmla="*/ 2269212 w 4832838"/>
              <a:gd name="connsiteY1" fmla="*/ 234647 h 3071484"/>
              <a:gd name="connsiteX2" fmla="*/ 4832838 w 4832838"/>
              <a:gd name="connsiteY2" fmla="*/ 706001 h 3071484"/>
              <a:gd name="connsiteX3" fmla="*/ 2331205 w 4832838"/>
              <a:gd name="connsiteY3" fmla="*/ 3068149 h 3071484"/>
              <a:gd name="connsiteX4" fmla="*/ 54 w 4832838"/>
              <a:gd name="connsiteY4" fmla="*/ 1201947 h 3071484"/>
              <a:gd name="connsiteX0" fmla="*/ 353 w 4833137"/>
              <a:gd name="connsiteY0" fmla="*/ 1255150 h 3124726"/>
              <a:gd name="connsiteX1" fmla="*/ 2176521 w 4833137"/>
              <a:gd name="connsiteY1" fmla="*/ 179361 h 3124726"/>
              <a:gd name="connsiteX2" fmla="*/ 4833137 w 4833137"/>
              <a:gd name="connsiteY2" fmla="*/ 759204 h 3124726"/>
              <a:gd name="connsiteX3" fmla="*/ 2331504 w 4833137"/>
              <a:gd name="connsiteY3" fmla="*/ 3121352 h 3124726"/>
              <a:gd name="connsiteX4" fmla="*/ 353 w 4833137"/>
              <a:gd name="connsiteY4" fmla="*/ 1255150 h 3124726"/>
              <a:gd name="connsiteX0" fmla="*/ 887 w 4833671"/>
              <a:gd name="connsiteY0" fmla="*/ 1255150 h 3372296"/>
              <a:gd name="connsiteX1" fmla="*/ 2177055 w 4833671"/>
              <a:gd name="connsiteY1" fmla="*/ 179361 h 3372296"/>
              <a:gd name="connsiteX2" fmla="*/ 4833671 w 4833671"/>
              <a:gd name="connsiteY2" fmla="*/ 759204 h 3372296"/>
              <a:gd name="connsiteX3" fmla="*/ 2425028 w 4833671"/>
              <a:gd name="connsiteY3" fmla="*/ 3369325 h 3372296"/>
              <a:gd name="connsiteX4" fmla="*/ 887 w 4833671"/>
              <a:gd name="connsiteY4" fmla="*/ 1255150 h 3372296"/>
              <a:gd name="connsiteX0" fmla="*/ 860 w 4833644"/>
              <a:gd name="connsiteY0" fmla="*/ 1264481 h 3381627"/>
              <a:gd name="connsiteX1" fmla="*/ 2177028 w 4833644"/>
              <a:gd name="connsiteY1" fmla="*/ 188692 h 3381627"/>
              <a:gd name="connsiteX2" fmla="*/ 4833644 w 4833644"/>
              <a:gd name="connsiteY2" fmla="*/ 768535 h 3381627"/>
              <a:gd name="connsiteX3" fmla="*/ 2425001 w 4833644"/>
              <a:gd name="connsiteY3" fmla="*/ 3378656 h 3381627"/>
              <a:gd name="connsiteX4" fmla="*/ 860 w 4833644"/>
              <a:gd name="connsiteY4" fmla="*/ 1264481 h 3381627"/>
              <a:gd name="connsiteX0" fmla="*/ 833 w 4833617"/>
              <a:gd name="connsiteY0" fmla="*/ 1278619 h 3395765"/>
              <a:gd name="connsiteX1" fmla="*/ 2177001 w 4833617"/>
              <a:gd name="connsiteY1" fmla="*/ 202830 h 3395765"/>
              <a:gd name="connsiteX2" fmla="*/ 4833617 w 4833617"/>
              <a:gd name="connsiteY2" fmla="*/ 782673 h 3395765"/>
              <a:gd name="connsiteX3" fmla="*/ 2424974 w 4833617"/>
              <a:gd name="connsiteY3" fmla="*/ 3392794 h 3395765"/>
              <a:gd name="connsiteX4" fmla="*/ 833 w 4833617"/>
              <a:gd name="connsiteY4" fmla="*/ 1278619 h 3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617" h="3395765">
                <a:moveTo>
                  <a:pt x="833" y="1278619"/>
                </a:moveTo>
                <a:cubicBezTo>
                  <a:pt x="-40496" y="746958"/>
                  <a:pt x="1467789" y="345645"/>
                  <a:pt x="2177001" y="202830"/>
                </a:cubicBezTo>
                <a:cubicBezTo>
                  <a:pt x="2886213" y="60015"/>
                  <a:pt x="4833617" y="-384954"/>
                  <a:pt x="4833617" y="782673"/>
                </a:cubicBezTo>
                <a:cubicBezTo>
                  <a:pt x="4833617" y="1950300"/>
                  <a:pt x="3230438" y="3310136"/>
                  <a:pt x="2424974" y="3392794"/>
                </a:cubicBezTo>
                <a:cubicBezTo>
                  <a:pt x="1619510" y="3475452"/>
                  <a:pt x="42162" y="1810280"/>
                  <a:pt x="833" y="1278619"/>
                </a:cubicBezTo>
                <a:close/>
              </a:path>
            </a:pathLst>
          </a:custGeom>
          <a:solidFill>
            <a:srgbClr val="D9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fi-FI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8129E-E057-445D-954C-9427C487FD96}"/>
              </a:ext>
            </a:extLst>
          </p:cNvPr>
          <p:cNvSpPr txBox="1"/>
          <p:nvPr/>
        </p:nvSpPr>
        <p:spPr>
          <a:xfrm>
            <a:off x="6186051" y="4053423"/>
            <a:ext cx="331417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Kiitos osallistumisesta </a:t>
            </a:r>
          </a:p>
          <a:p>
            <a:pPr algn="ctr"/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soolotalkoiluun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Suomen luonnon </a:t>
            </a:r>
          </a:p>
          <a:p>
            <a:pPr algn="ctr"/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monimuotoisuuden </a:t>
            </a:r>
          </a:p>
          <a:p>
            <a:pPr algn="ctr"/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puolesta!</a:t>
            </a:r>
            <a:endParaRPr lang="fi-FI" sz="26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D6FBD5D-0D5E-FA42-93F3-75BF4BBB88F7}"/>
              </a:ext>
            </a:extLst>
          </p:cNvPr>
          <p:cNvSpPr txBox="1"/>
          <p:nvPr/>
        </p:nvSpPr>
        <p:spPr>
          <a:xfrm>
            <a:off x="571815" y="9195264"/>
            <a:ext cx="473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vieraslajit.fi</a:t>
            </a:r>
            <a:r>
              <a:rPr lang="fi-FI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&gt; soolotalkoot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82209AE-8909-F64E-850A-160F09D38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08" y="11937242"/>
            <a:ext cx="3899422" cy="675491"/>
          </a:xfrm>
          <a:prstGeom prst="rect">
            <a:avLst/>
          </a:prstGeom>
        </p:spPr>
      </p:pic>
      <p:pic>
        <p:nvPicPr>
          <p:cNvPr id="19" name="Kuva 18" descr="Kuva, joka sisältää kohteen teksti, vektorigrafiikka, siluetti&#10;&#10;Kuvaus luotu automaattisesti">
            <a:extLst>
              <a:ext uri="{FF2B5EF4-FFF2-40B4-BE49-F238E27FC236}">
                <a16:creationId xmlns:a16="http://schemas.microsoft.com/office/drawing/2014/main" id="{1EBEFFF9-41B7-AA4E-8224-408CCDC0A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62" y="11589848"/>
            <a:ext cx="1514583" cy="112016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548D9DD3-8FE3-F64A-A47E-BA64878DA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29" y="10966159"/>
            <a:ext cx="2225324" cy="635807"/>
          </a:xfrm>
          <a:prstGeom prst="rect">
            <a:avLst/>
          </a:prstGeom>
        </p:spPr>
      </p:pic>
      <p:pic>
        <p:nvPicPr>
          <p:cNvPr id="23" name="Kuva 22" descr="Kuva, joka sisältää kohteen vektorigrafiikka, clipart-kuva&#10;&#10;Kuvaus luotu automaattisesti">
            <a:extLst>
              <a:ext uri="{FF2B5EF4-FFF2-40B4-BE49-F238E27FC236}">
                <a16:creationId xmlns:a16="http://schemas.microsoft.com/office/drawing/2014/main" id="{A54B22D0-DBAA-6E4C-99ED-FAAB324107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50" y="6071481"/>
            <a:ext cx="5376292" cy="4283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2B342-5409-4AEC-B3E7-2C1B5DD49F62}"/>
              </a:ext>
            </a:extLst>
          </p:cNvPr>
          <p:cNvSpPr txBox="1"/>
          <p:nvPr/>
        </p:nvSpPr>
        <p:spPr>
          <a:xfrm>
            <a:off x="562418" y="5291328"/>
            <a:ext cx="6110507" cy="30623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6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Onneksi olkoon, </a:t>
            </a:r>
          </a:p>
          <a:p>
            <a:r>
              <a:rPr lang="fi-FI" sz="28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olet löytänyt soolotalkoiden kurtturuusun näivetyspaikalle!</a:t>
            </a:r>
          </a:p>
          <a:p>
            <a:pPr>
              <a:spcBef>
                <a:spcPts val="600"/>
              </a:spcBef>
            </a:pPr>
            <a:r>
              <a:rPr lang="en-GB" sz="2400" b="0" i="0" u="none" strike="noStrike" baseline="0" dirty="0" err="1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Kurtturuusu</a:t>
            </a:r>
            <a:r>
              <a:rPr lang="en-GB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en-GB" sz="2400" b="0" i="0" u="none" strike="noStrike" baseline="0" dirty="0" err="1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haitallinen</a:t>
            </a:r>
            <a:r>
              <a:rPr lang="en-GB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vieraskasvilaji</a:t>
            </a:r>
            <a:r>
              <a:rPr lang="en-GB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i-FI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Voit osallistua kasvin torjuntaan</a:t>
            </a:r>
            <a:r>
              <a:rPr lang="fi-FI" sz="240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poistamalla kasvin vihreät osat ja kukat. Tärkeintä on estää </a:t>
            </a:r>
            <a:r>
              <a:rPr lang="en-GB" sz="2400" b="0" i="0" u="none" strike="noStrike" baseline="0" dirty="0" err="1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kiulukoiden</a:t>
            </a:r>
            <a:r>
              <a:rPr lang="en-GB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syntyminen</a:t>
            </a:r>
            <a:r>
              <a:rPr lang="en-GB" sz="2400" b="0" i="0" u="none" strike="noStrike" baseline="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2400" dirty="0">
              <a:solidFill>
                <a:srgbClr val="0F41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9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ound, plant, flower&#10;&#10;Description automatically generated">
            <a:extLst>
              <a:ext uri="{FF2B5EF4-FFF2-40B4-BE49-F238E27FC236}">
                <a16:creationId xmlns:a16="http://schemas.microsoft.com/office/drawing/2014/main" id="{868C731B-82F8-4A69-B177-EB4BCCCC6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 b="16707"/>
          <a:stretch/>
        </p:blipFill>
        <p:spPr>
          <a:xfrm>
            <a:off x="0" y="-5"/>
            <a:ext cx="9601200" cy="5129939"/>
          </a:xfrm>
          <a:prstGeom prst="rect">
            <a:avLst/>
          </a:prstGeom>
        </p:spPr>
      </p:pic>
      <p:sp>
        <p:nvSpPr>
          <p:cNvPr id="13" name="Ellipsi 5">
            <a:extLst>
              <a:ext uri="{FF2B5EF4-FFF2-40B4-BE49-F238E27FC236}">
                <a16:creationId xmlns:a16="http://schemas.microsoft.com/office/drawing/2014/main" id="{35ADF9C0-0C31-B44D-B472-3571BDC74AF1}"/>
              </a:ext>
            </a:extLst>
          </p:cNvPr>
          <p:cNvSpPr>
            <a:spLocks noChangeAspect="1"/>
          </p:cNvSpPr>
          <p:nvPr/>
        </p:nvSpPr>
        <p:spPr>
          <a:xfrm rot="21217946">
            <a:off x="5940898" y="3297394"/>
            <a:ext cx="4804749" cy="3375484"/>
          </a:xfrm>
          <a:custGeom>
            <a:avLst/>
            <a:gdLst>
              <a:gd name="connsiteX0" fmla="*/ 0 w 4228350"/>
              <a:gd name="connsiteY0" fmla="*/ 2114175 h 4228350"/>
              <a:gd name="connsiteX1" fmla="*/ 2114175 w 4228350"/>
              <a:gd name="connsiteY1" fmla="*/ 0 h 4228350"/>
              <a:gd name="connsiteX2" fmla="*/ 4228350 w 4228350"/>
              <a:gd name="connsiteY2" fmla="*/ 2114175 h 4228350"/>
              <a:gd name="connsiteX3" fmla="*/ 2114175 w 4228350"/>
              <a:gd name="connsiteY3" fmla="*/ 4228350 h 4228350"/>
              <a:gd name="connsiteX4" fmla="*/ 0 w 4228350"/>
              <a:gd name="connsiteY4" fmla="*/ 2114175 h 4228350"/>
              <a:gd name="connsiteX0" fmla="*/ 1646 w 4229996"/>
              <a:gd name="connsiteY0" fmla="*/ 1168778 h 3282953"/>
              <a:gd name="connsiteX1" fmla="*/ 1867848 w 4229996"/>
              <a:gd name="connsiteY1" fmla="*/ 0 h 3282953"/>
              <a:gd name="connsiteX2" fmla="*/ 4229996 w 4229996"/>
              <a:gd name="connsiteY2" fmla="*/ 1168778 h 3282953"/>
              <a:gd name="connsiteX3" fmla="*/ 2115821 w 4229996"/>
              <a:gd name="connsiteY3" fmla="*/ 3282953 h 3282953"/>
              <a:gd name="connsiteX4" fmla="*/ 1646 w 4229996"/>
              <a:gd name="connsiteY4" fmla="*/ 1168778 h 3282953"/>
              <a:gd name="connsiteX0" fmla="*/ 89 w 4228439"/>
              <a:gd name="connsiteY0" fmla="*/ 803904 h 2918079"/>
              <a:gd name="connsiteX1" fmla="*/ 2052271 w 4228439"/>
              <a:gd name="connsiteY1" fmla="*/ 84577 h 2918079"/>
              <a:gd name="connsiteX2" fmla="*/ 4228439 w 4228439"/>
              <a:gd name="connsiteY2" fmla="*/ 803904 h 2918079"/>
              <a:gd name="connsiteX3" fmla="*/ 2114264 w 4228439"/>
              <a:gd name="connsiteY3" fmla="*/ 2918079 h 2918079"/>
              <a:gd name="connsiteX4" fmla="*/ 89 w 4228439"/>
              <a:gd name="connsiteY4" fmla="*/ 803904 h 2918079"/>
              <a:gd name="connsiteX0" fmla="*/ 51 w 4445377"/>
              <a:gd name="connsiteY0" fmla="*/ 1069187 h 2936263"/>
              <a:gd name="connsiteX1" fmla="*/ 2269209 w 4445377"/>
              <a:gd name="connsiteY1" fmla="*/ 101887 h 2936263"/>
              <a:gd name="connsiteX2" fmla="*/ 4445377 w 4445377"/>
              <a:gd name="connsiteY2" fmla="*/ 821214 h 2936263"/>
              <a:gd name="connsiteX3" fmla="*/ 2331202 w 4445377"/>
              <a:gd name="connsiteY3" fmla="*/ 2935389 h 2936263"/>
              <a:gd name="connsiteX4" fmla="*/ 51 w 4445377"/>
              <a:gd name="connsiteY4" fmla="*/ 1069187 h 2936263"/>
              <a:gd name="connsiteX0" fmla="*/ 54 w 4832838"/>
              <a:gd name="connsiteY0" fmla="*/ 1201947 h 3071484"/>
              <a:gd name="connsiteX1" fmla="*/ 2269212 w 4832838"/>
              <a:gd name="connsiteY1" fmla="*/ 234647 h 3071484"/>
              <a:gd name="connsiteX2" fmla="*/ 4832838 w 4832838"/>
              <a:gd name="connsiteY2" fmla="*/ 706001 h 3071484"/>
              <a:gd name="connsiteX3" fmla="*/ 2331205 w 4832838"/>
              <a:gd name="connsiteY3" fmla="*/ 3068149 h 3071484"/>
              <a:gd name="connsiteX4" fmla="*/ 54 w 4832838"/>
              <a:gd name="connsiteY4" fmla="*/ 1201947 h 3071484"/>
              <a:gd name="connsiteX0" fmla="*/ 353 w 4833137"/>
              <a:gd name="connsiteY0" fmla="*/ 1255150 h 3124726"/>
              <a:gd name="connsiteX1" fmla="*/ 2176521 w 4833137"/>
              <a:gd name="connsiteY1" fmla="*/ 179361 h 3124726"/>
              <a:gd name="connsiteX2" fmla="*/ 4833137 w 4833137"/>
              <a:gd name="connsiteY2" fmla="*/ 759204 h 3124726"/>
              <a:gd name="connsiteX3" fmla="*/ 2331504 w 4833137"/>
              <a:gd name="connsiteY3" fmla="*/ 3121352 h 3124726"/>
              <a:gd name="connsiteX4" fmla="*/ 353 w 4833137"/>
              <a:gd name="connsiteY4" fmla="*/ 1255150 h 3124726"/>
              <a:gd name="connsiteX0" fmla="*/ 887 w 4833671"/>
              <a:gd name="connsiteY0" fmla="*/ 1255150 h 3372296"/>
              <a:gd name="connsiteX1" fmla="*/ 2177055 w 4833671"/>
              <a:gd name="connsiteY1" fmla="*/ 179361 h 3372296"/>
              <a:gd name="connsiteX2" fmla="*/ 4833671 w 4833671"/>
              <a:gd name="connsiteY2" fmla="*/ 759204 h 3372296"/>
              <a:gd name="connsiteX3" fmla="*/ 2425028 w 4833671"/>
              <a:gd name="connsiteY3" fmla="*/ 3369325 h 3372296"/>
              <a:gd name="connsiteX4" fmla="*/ 887 w 4833671"/>
              <a:gd name="connsiteY4" fmla="*/ 1255150 h 3372296"/>
              <a:gd name="connsiteX0" fmla="*/ 860 w 4833644"/>
              <a:gd name="connsiteY0" fmla="*/ 1264481 h 3381627"/>
              <a:gd name="connsiteX1" fmla="*/ 2177028 w 4833644"/>
              <a:gd name="connsiteY1" fmla="*/ 188692 h 3381627"/>
              <a:gd name="connsiteX2" fmla="*/ 4833644 w 4833644"/>
              <a:gd name="connsiteY2" fmla="*/ 768535 h 3381627"/>
              <a:gd name="connsiteX3" fmla="*/ 2425001 w 4833644"/>
              <a:gd name="connsiteY3" fmla="*/ 3378656 h 3381627"/>
              <a:gd name="connsiteX4" fmla="*/ 860 w 4833644"/>
              <a:gd name="connsiteY4" fmla="*/ 1264481 h 3381627"/>
              <a:gd name="connsiteX0" fmla="*/ 833 w 4833617"/>
              <a:gd name="connsiteY0" fmla="*/ 1278619 h 3395765"/>
              <a:gd name="connsiteX1" fmla="*/ 2177001 w 4833617"/>
              <a:gd name="connsiteY1" fmla="*/ 202830 h 3395765"/>
              <a:gd name="connsiteX2" fmla="*/ 4833617 w 4833617"/>
              <a:gd name="connsiteY2" fmla="*/ 782673 h 3395765"/>
              <a:gd name="connsiteX3" fmla="*/ 2424974 w 4833617"/>
              <a:gd name="connsiteY3" fmla="*/ 3392794 h 3395765"/>
              <a:gd name="connsiteX4" fmla="*/ 833 w 4833617"/>
              <a:gd name="connsiteY4" fmla="*/ 1278619 h 3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617" h="3395765">
                <a:moveTo>
                  <a:pt x="833" y="1278619"/>
                </a:moveTo>
                <a:cubicBezTo>
                  <a:pt x="-40496" y="746958"/>
                  <a:pt x="1467789" y="345645"/>
                  <a:pt x="2177001" y="202830"/>
                </a:cubicBezTo>
                <a:cubicBezTo>
                  <a:pt x="2886213" y="60015"/>
                  <a:pt x="4833617" y="-384954"/>
                  <a:pt x="4833617" y="782673"/>
                </a:cubicBezTo>
                <a:cubicBezTo>
                  <a:pt x="4833617" y="1950300"/>
                  <a:pt x="3230438" y="3310136"/>
                  <a:pt x="2424974" y="3392794"/>
                </a:cubicBezTo>
                <a:cubicBezTo>
                  <a:pt x="1619510" y="3475452"/>
                  <a:pt x="42162" y="1810280"/>
                  <a:pt x="833" y="1278619"/>
                </a:cubicBezTo>
                <a:close/>
              </a:path>
            </a:pathLst>
          </a:custGeom>
          <a:solidFill>
            <a:srgbClr val="D9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fi-FI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DBF1C-8460-4174-8ACA-13A7C8056FF5}"/>
              </a:ext>
            </a:extLst>
          </p:cNvPr>
          <p:cNvSpPr/>
          <p:nvPr/>
        </p:nvSpPr>
        <p:spPr>
          <a:xfrm>
            <a:off x="0" y="8570563"/>
            <a:ext cx="9601200" cy="1772623"/>
          </a:xfrm>
          <a:prstGeom prst="rect">
            <a:avLst/>
          </a:prstGeom>
          <a:solidFill>
            <a:srgbClr val="0F41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8129E-E057-445D-954C-9427C487FD96}"/>
              </a:ext>
            </a:extLst>
          </p:cNvPr>
          <p:cNvSpPr txBox="1"/>
          <p:nvPr/>
        </p:nvSpPr>
        <p:spPr>
          <a:xfrm>
            <a:off x="6729394" y="3877337"/>
            <a:ext cx="28134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Tack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 för </a:t>
            </a:r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deltagandet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b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i </a:t>
            </a:r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solotalkot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 för </a:t>
            </a:r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Finlands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biologiska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2600" b="1" dirty="0" err="1">
                <a:solidFill>
                  <a:schemeClr val="bg1"/>
                </a:solidFill>
                <a:ea typeface="+mn-lt"/>
                <a:cs typeface="+mn-lt"/>
              </a:rPr>
              <a:t>mångfald</a:t>
            </a:r>
            <a:r>
              <a:rPr lang="fi-FI" sz="2600" b="1" dirty="0">
                <a:solidFill>
                  <a:schemeClr val="bg1"/>
                </a:solidFill>
                <a:ea typeface="+mn-lt"/>
                <a:cs typeface="+mn-lt"/>
              </a:rPr>
              <a:t>!</a:t>
            </a:r>
            <a:endParaRPr lang="en-GB" sz="2600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D6E49A0-60DE-407C-8952-11D3A78C2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5" y="10367250"/>
            <a:ext cx="2434350" cy="24343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C50DC19-592D-3842-A253-FF98F452F928}"/>
              </a:ext>
            </a:extLst>
          </p:cNvPr>
          <p:cNvSpPr txBox="1"/>
          <p:nvPr/>
        </p:nvSpPr>
        <p:spPr>
          <a:xfrm>
            <a:off x="571815" y="9195264"/>
            <a:ext cx="429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vieraslajit.fi</a:t>
            </a:r>
            <a:r>
              <a:rPr lang="fi-FI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fi-FI" sz="2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solotalkot</a:t>
            </a:r>
            <a:endParaRPr lang="fi-FI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Kuva 14" descr="Kuva, joka sisältää kohteen vektorigrafiikka, clipart-kuva&#10;&#10;Kuvaus luotu automaattisesti">
            <a:extLst>
              <a:ext uri="{FF2B5EF4-FFF2-40B4-BE49-F238E27FC236}">
                <a16:creationId xmlns:a16="http://schemas.microsoft.com/office/drawing/2014/main" id="{F026DD71-B778-7C4C-82A2-5D5A1CAD1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50" y="6071481"/>
            <a:ext cx="5376292" cy="42837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C6BEE1C-8B5C-2248-940A-7D2F9B0EC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47" y="10946275"/>
            <a:ext cx="875407" cy="63040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BB728988-1B05-F141-A115-1F88BB614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03" y="10445019"/>
            <a:ext cx="1572031" cy="1285572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A9FEE91-CDED-9E4F-98DB-1C32C6357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08" y="11937242"/>
            <a:ext cx="3899422" cy="675491"/>
          </a:xfrm>
          <a:prstGeom prst="rect">
            <a:avLst/>
          </a:prstGeom>
        </p:spPr>
      </p:pic>
      <p:pic>
        <p:nvPicPr>
          <p:cNvPr id="19" name="Kuva 18" descr="Kuva, joka sisältää kohteen teksti, vektorigrafiikka, siluetti&#10;&#10;Kuvaus luotu automaattisesti">
            <a:extLst>
              <a:ext uri="{FF2B5EF4-FFF2-40B4-BE49-F238E27FC236}">
                <a16:creationId xmlns:a16="http://schemas.microsoft.com/office/drawing/2014/main" id="{D4BACEE5-FFDA-9F4A-9A5F-6EB6D2BEBF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62" y="11589848"/>
            <a:ext cx="1514583" cy="1120160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6424B36-08CC-6940-BB0E-DFC6B2287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29" y="10966159"/>
            <a:ext cx="2225324" cy="63580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F856FA3-3B73-364E-AFA1-8FE90B009161}"/>
              </a:ext>
            </a:extLst>
          </p:cNvPr>
          <p:cNvSpPr txBox="1"/>
          <p:nvPr/>
        </p:nvSpPr>
        <p:spPr>
          <a:xfrm>
            <a:off x="552360" y="6430235"/>
            <a:ext cx="62548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40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Vresros är en invasiv främmande växtart. I detta område kan du bekämpa vresrosen genom att kapa all gröna skott regelbundet till beståndet förtvinar. Det viktigaste är att förhindra uppkomsten av nypon</a:t>
            </a:r>
            <a:r>
              <a:rPr lang="fi-FI" sz="2400" dirty="0">
                <a:solidFill>
                  <a:srgbClr val="0F41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2400" dirty="0">
              <a:solidFill>
                <a:srgbClr val="0F41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2B342-5409-4AEC-B3E7-2C1B5DD49F62}"/>
              </a:ext>
            </a:extLst>
          </p:cNvPr>
          <p:cNvSpPr txBox="1"/>
          <p:nvPr/>
        </p:nvSpPr>
        <p:spPr>
          <a:xfrm>
            <a:off x="532905" y="5333562"/>
            <a:ext cx="666556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36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Gratulerar</a:t>
            </a:r>
            <a:r>
              <a:rPr lang="fi-FI" sz="28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, </a:t>
            </a:r>
            <a:r>
              <a:rPr lang="sv-FI" sz="28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du har hittat till </a:t>
            </a:r>
            <a:br>
              <a:rPr lang="sv-FI" sz="28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</a:br>
            <a:r>
              <a:rPr lang="sv-FI" sz="2800" b="1" dirty="0">
                <a:solidFill>
                  <a:srgbClr val="0F4135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vår bekämpningsplats för vresros!</a:t>
            </a:r>
          </a:p>
        </p:txBody>
      </p:sp>
    </p:spTree>
    <p:extLst>
      <p:ext uri="{BB962C8B-B14F-4D97-AF65-F5344CB8AC3E}">
        <p14:creationId xmlns:p14="http://schemas.microsoft.com/office/powerpoint/2010/main" val="285179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F5794D7FBF224EB31679270AC00250" ma:contentTypeVersion="12" ma:contentTypeDescription="Luo uusi asiakirja." ma:contentTypeScope="" ma:versionID="232f5f48f16b65efa3da5055f9221665">
  <xsd:schema xmlns:xsd="http://www.w3.org/2001/XMLSchema" xmlns:xs="http://www.w3.org/2001/XMLSchema" xmlns:p="http://schemas.microsoft.com/office/2006/metadata/properties" xmlns:ns2="6acabdb7-ee18-4e6d-b70e-5d8a3af4264f" xmlns:ns3="f8201bae-08df-4b71-9d94-5aff068e1348" targetNamespace="http://schemas.microsoft.com/office/2006/metadata/properties" ma:root="true" ma:fieldsID="7ef477a711472f7501e46be88026e0f9" ns2:_="" ns3:_="">
    <xsd:import namespace="6acabdb7-ee18-4e6d-b70e-5d8a3af4264f"/>
    <xsd:import namespace="f8201bae-08df-4b71-9d94-5aff068e1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abdb7-ee18-4e6d-b70e-5d8a3af42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01bae-08df-4b71-9d94-5aff068e1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03D02-078C-45DD-8D25-B7814523CA17}">
  <ds:schemaRefs>
    <ds:schemaRef ds:uri="http://purl.org/dc/elements/1.1/"/>
    <ds:schemaRef ds:uri="http://schemas.microsoft.com/office/2006/metadata/properties"/>
    <ds:schemaRef ds:uri="6acabdb7-ee18-4e6d-b70e-5d8a3af4264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8201bae-08df-4b71-9d94-5aff068e134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F91C1C-4A10-4B25-887D-4F83850AE3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41FF1-5E34-42B0-BC26-26C8A2B080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106</Words>
  <Application>Microsoft Macintosh PowerPoint</Application>
  <PresentationFormat>A3-paperi (297 x 420 mm)</PresentationFormat>
  <Paragraphs>13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Segoe UI</vt:lpstr>
      <vt:lpstr>Office Theme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Velmala Sannakajsa (LUKE)</dc:creator>
  <cp:lastModifiedBy>Titta Vikstedt</cp:lastModifiedBy>
  <cp:revision>35</cp:revision>
  <dcterms:created xsi:type="dcterms:W3CDTF">2022-04-05T06:37:07Z</dcterms:created>
  <dcterms:modified xsi:type="dcterms:W3CDTF">2022-04-08T08:00:49Z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0x01010089F5794D7FBF224EB31679270AC00250</vt:lpwstr>
  </property>
</Properties>
</file>