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58" r:id="rId7"/>
    <p:sldId id="259" r:id="rId8"/>
    <p:sldId id="260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</p:sldIdLst>
  <p:sldSz cx="11430000" cy="6011863"/>
  <p:notesSz cx="9874250" cy="6797675"/>
  <p:defaultTextStyle>
    <a:defPPr>
      <a:defRPr lang="fi-FI"/>
    </a:defPPr>
    <a:lvl1pPr marL="0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1pPr>
    <a:lvl2pPr marL="558034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2pPr>
    <a:lvl3pPr marL="1116068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3pPr>
    <a:lvl4pPr marL="1674101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4pPr>
    <a:lvl5pPr marL="2232134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5pPr>
    <a:lvl6pPr marL="2790169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6pPr>
    <a:lvl7pPr marL="3348202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7pPr>
    <a:lvl8pPr marL="3906235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8pPr>
    <a:lvl9pPr marL="4464268" algn="l" defTabSz="1116068" rtl="0" eaLnBrk="1" latinLnBrk="0" hangingPunct="1">
      <a:defRPr sz="21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FE4"/>
    <a:srgbClr val="EAA9BD"/>
    <a:srgbClr val="145F62"/>
    <a:srgbClr val="6A4660"/>
    <a:srgbClr val="214766"/>
    <a:srgbClr val="063434"/>
    <a:srgbClr val="D5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76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1608" y="53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47FA3-7F48-4A03-8AB3-A832EBB4C4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90E3-0828-4280-B3B5-B99E257899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4083-3F29-404E-A684-B82B608FC721}" type="datetimeFigureOut">
              <a:rPr lang="fi-FI" smtClean="0"/>
              <a:t>8.4.2022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22AD5-183F-4677-BBD8-62503AA6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699D0-5672-4731-BC72-26B2C37F3C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496-791F-40F1-9485-F442D4A7A6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9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F6FA4-0A65-4228-B33F-B664E1A4D86E}" type="datetimeFigureOut">
              <a:rPr lang="en-GB" smtClean="0"/>
              <a:t>08/04/2022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5900" y="849313"/>
            <a:ext cx="43624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976CD-91D3-4E5A-8DF1-A85E31853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1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-FB_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FBAA51A8-B443-41E3-9D6C-AFAD3D64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68896" y="477039"/>
            <a:ext cx="3970478" cy="3790405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38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584598" y="477039"/>
            <a:ext cx="6398854" cy="2528892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32A05F0C-62AF-4878-BB5B-59E40139F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98" y="3068245"/>
            <a:ext cx="6398854" cy="14529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98" y="4753989"/>
            <a:ext cx="6398854" cy="409459"/>
          </a:xfrm>
        </p:spPr>
        <p:txBody>
          <a:bodyPr/>
          <a:lstStyle>
            <a:lvl1pPr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72A9E8-5C42-4022-A414-54CDEF414341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  <p:grpSp>
        <p:nvGrpSpPr>
          <p:cNvPr id="26" name="Group 25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9D4AD01A-37E1-45AB-A777-60B060DB9962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B7888CB0-7662-4D7A-A8ED-0D3FCC4B05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9F74A8-05CC-47A9-879F-4A02A89EE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6D883D2-6D9D-4BF5-A0FC-7473CF145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70289DA2-ED32-4083-B60A-A5717EA1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11C41770-C3E6-4B30-ACE7-0B5A80CD2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67CEC34-363E-4EAA-B013-AEC6B2032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4" name="Picture 2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2857561-AB64-4B2A-BB28-D6B52FA5F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54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-FB_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kerää jättipalsameita käsin.&#10;">
            <a:extLst>
              <a:ext uri="{FF2B5EF4-FFF2-40B4-BE49-F238E27FC236}">
                <a16:creationId xmlns:a16="http://schemas.microsoft.com/office/drawing/2014/main" id="{9EA2B126-2F10-4C09-9801-364906DDE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46235806-ECBB-48F3-B450-79A721DA29D8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86CB17F7-FBEE-4623-AC7D-5F0AFAE664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A7E8A2-1DD7-484E-93EA-58480420F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AAD0041-F501-403C-AD7A-BE7D573DE3A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A6D3EA44-7118-4F06-8E44-674A28D79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EDEB48E0-C31E-4ABD-AD3C-1C19CAEE5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151CB3-47CE-46DF-BA42-E29A6C1D4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4" name="Picture 1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6E908C6-7B75-4B1E-B7F5-548F73F430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525C865E-C16A-4435-B7C2-0658ADEAC2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506882"/>
            <a:ext cx="6373986" cy="3787474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2F2993-6F28-435E-9369-90A0F64DA5E0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39221409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A-FB_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niittää komealupiineja lapiolla.">
            <a:extLst>
              <a:ext uri="{FF2B5EF4-FFF2-40B4-BE49-F238E27FC236}">
                <a16:creationId xmlns:a16="http://schemas.microsoft.com/office/drawing/2014/main" id="{9EA2B126-2F10-4C09-9801-364906DDE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F06F7E10-C0E2-4234-816B-62BB121B0E82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A7588B80-68CA-4CF5-8A97-BEF9EDD20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19CCF6-268A-43DB-8EE2-020E941B4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7B3050A-20FA-4886-AF02-92744BD25F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0F086DD5-E4B4-49F9-88F4-383A72BBB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1A05B55C-BA44-419C-B868-4133BE5BC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3F6894-ADE6-47D4-ACED-AEC434712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E00E911-A689-40FD-A79D-36CD08B5A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61AF72E6-E422-4E9F-BF60-BF73AA12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506882"/>
            <a:ext cx="6373986" cy="3787474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A77507-73CB-4C74-BB1F-5764CC0AF2A2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28583397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A-FB_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leikkaa kurtturuusuja saksilla.">
            <a:extLst>
              <a:ext uri="{FF2B5EF4-FFF2-40B4-BE49-F238E27FC236}">
                <a16:creationId xmlns:a16="http://schemas.microsoft.com/office/drawing/2014/main" id="{9EA2B126-2F10-4C09-9801-364906DDE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D3E8345E-D07D-4614-AB02-0B489D150CBB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8624E3AE-A544-41F2-88AE-8BA7F5F9E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F4186F-2D71-47C8-AE02-62210991B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EE04038A-F17C-4AC0-A3B1-80A0654AED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B9CA34DC-8284-44D8-B0EE-98FFD8F1F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F8D3D1E-BC83-41DA-948A-2A38F2392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3C2EF0-D240-4B3D-8348-D6D7E6114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473F91E-C716-4BBE-ADE9-87FDF9B02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09E91F43-D95B-4963-B4DA-AD1158377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506882"/>
            <a:ext cx="6373986" cy="3787474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0DFF5-3E23-40F0-A46F-91E66A7C8458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11098755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j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6056E9E9-D34F-4ACD-A455-38B53F71B5B1}"/>
              </a:ext>
            </a:extLst>
          </p:cNvPr>
          <p:cNvSpPr/>
          <p:nvPr userDrawn="1"/>
        </p:nvSpPr>
        <p:spPr>
          <a:xfrm>
            <a:off x="0" y="5325709"/>
            <a:ext cx="11430000" cy="686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70"/>
          </a:p>
        </p:txBody>
      </p:sp>
    </p:spTree>
    <p:extLst>
      <p:ext uri="{BB962C8B-B14F-4D97-AF65-F5344CB8AC3E}">
        <p14:creationId xmlns:p14="http://schemas.microsoft.com/office/powerpoint/2010/main" val="16481352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67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-FB_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98" y="4753989"/>
            <a:ext cx="6398853" cy="364641"/>
          </a:xfrm>
        </p:spPr>
        <p:txBody>
          <a:bodyPr/>
          <a:lstStyle>
            <a:lvl1pPr>
              <a:defRPr sz="1400">
                <a:solidFill>
                  <a:srgbClr val="EAA9BD"/>
                </a:solidFill>
              </a:defRPr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grpSp>
        <p:nvGrpSpPr>
          <p:cNvPr id="16" name="Group 15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3EDBAD70-B494-492B-8A1C-4B3A9A688D7A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18" name="Picture 17" descr="Background pattern&#10;&#10;Description automatically generated">
              <a:extLst>
                <a:ext uri="{FF2B5EF4-FFF2-40B4-BE49-F238E27FC236}">
                  <a16:creationId xmlns:a16="http://schemas.microsoft.com/office/drawing/2014/main" id="{5E623A53-79F6-4EF4-8756-BBE00A7CDE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5E96B6A-036D-490A-AF6B-0DFAFB5F1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AEF32A9-4890-47C1-91EB-F5D08D83AF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756ACECF-57EC-4013-A14D-7A02888B0F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F347B5BF-5C79-4DCA-8EE3-39229723A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9C87CC-41FF-4F42-A4C5-CA3E95CF4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6" name="Picture 2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22452D9-7297-4372-BC73-DB5A2FFCB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27" name="Kuvan paikkamerkki 7">
            <a:extLst>
              <a:ext uri="{FF2B5EF4-FFF2-40B4-BE49-F238E27FC236}">
                <a16:creationId xmlns:a16="http://schemas.microsoft.com/office/drawing/2014/main" id="{AC671C01-A756-42FA-BD67-0467A0EA2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68896" y="477039"/>
            <a:ext cx="3970478" cy="3790405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38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20EA6D5F-AFB7-4EDB-982C-EE8A89D1AE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477039"/>
            <a:ext cx="6398854" cy="2528892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29" name="Tekstin paikkamerkki 22">
            <a:extLst>
              <a:ext uri="{FF2B5EF4-FFF2-40B4-BE49-F238E27FC236}">
                <a16:creationId xmlns:a16="http://schemas.microsoft.com/office/drawing/2014/main" id="{01FE9650-926B-4526-B142-DB06CFE4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98" y="3068245"/>
            <a:ext cx="6398854" cy="14529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D38B65-19FB-45A3-ACFD-5729BF4EF205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42251797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-FB_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EF6B1-BDFF-497B-A09E-9F8595DA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98" y="4753989"/>
            <a:ext cx="6398853" cy="250495"/>
          </a:xfrm>
        </p:spPr>
        <p:txBody>
          <a:bodyPr/>
          <a:lstStyle>
            <a:lvl1pPr>
              <a:defRPr sz="1400">
                <a:solidFill>
                  <a:srgbClr val="5AAFE4"/>
                </a:solidFill>
              </a:defRPr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grpSp>
        <p:nvGrpSpPr>
          <p:cNvPr id="9" name="Group 8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A33E85C5-6FEF-4700-8E4A-75D9837506F8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D1EDF250-B56A-4F93-B38C-475FA457B4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3F1E84-3C4C-4B51-92C4-0C2ADAA2F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698D1C5-F3C8-41EA-B633-CB816E93AC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D1AC874E-1CBA-4469-9B14-FECF61A0FA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38D087C8-F3D7-42E6-AEE2-8827D731F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3E86704-4738-4CEF-9302-D486C0A672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8" name="Picture 1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975E0D1-86B8-408B-8D41-E348B1B170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9" name="Kuvan paikkamerkki 7">
            <a:extLst>
              <a:ext uri="{FF2B5EF4-FFF2-40B4-BE49-F238E27FC236}">
                <a16:creationId xmlns:a16="http://schemas.microsoft.com/office/drawing/2014/main" id="{151613B5-3A93-4AEE-AC4A-444D01E66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68896" y="477039"/>
            <a:ext cx="3970478" cy="3790405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38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0319F68D-3AA2-4A4A-9C89-987BBCD347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477039"/>
            <a:ext cx="6398854" cy="2528892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21" name="Tekstin paikkamerkki 22">
            <a:extLst>
              <a:ext uri="{FF2B5EF4-FFF2-40B4-BE49-F238E27FC236}">
                <a16:creationId xmlns:a16="http://schemas.microsoft.com/office/drawing/2014/main" id="{D8D385A2-F088-4C82-B468-B85128246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98" y="3068245"/>
            <a:ext cx="6398854" cy="14529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9EEA1A-73AF-437C-9151-4F509C0B4565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1951595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-FB_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kerää jättipalsameita käsin.&#10;">
            <a:extLst>
              <a:ext uri="{FF2B5EF4-FFF2-40B4-BE49-F238E27FC236}">
                <a16:creationId xmlns:a16="http://schemas.microsoft.com/office/drawing/2014/main" id="{ADBEF6B1-BDFF-497B-A09E-9F8595DA9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grpSp>
        <p:nvGrpSpPr>
          <p:cNvPr id="18" name="Group 17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38152DFD-7F4B-47B1-ADD8-1E74BDF73D2C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19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326DA432-74F1-4DBF-A297-36E867ACF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A2F014-6CDD-4519-B2BB-348EBAB26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5275E3D-61AD-4A4D-B21D-8D3D77335EE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CC4CD00F-D737-468D-93F9-7664983B98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7FEE143A-4C1E-4B5A-852F-A4509DDAC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8B33CB9-4563-4295-BC4E-C6134B846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7" name="Picture 2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E9A8E66-6C91-4C6E-A611-5E200AA156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29" name="Otsikko 1">
            <a:extLst>
              <a:ext uri="{FF2B5EF4-FFF2-40B4-BE49-F238E27FC236}">
                <a16:creationId xmlns:a16="http://schemas.microsoft.com/office/drawing/2014/main" id="{29C1D77C-C767-40FC-A99A-54F5368C72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477039"/>
            <a:ext cx="6398854" cy="2528892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30" name="Tekstin paikkamerkki 22">
            <a:extLst>
              <a:ext uri="{FF2B5EF4-FFF2-40B4-BE49-F238E27FC236}">
                <a16:creationId xmlns:a16="http://schemas.microsoft.com/office/drawing/2014/main" id="{8FDCB8FE-7BC8-435F-B2DF-1ABDBB72D6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98" y="3068245"/>
            <a:ext cx="6398854" cy="14529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03751B-2681-4060-94F0-50E23008B73D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2487916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-FB_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niittää komealupiineja lapiolla.">
            <a:extLst>
              <a:ext uri="{FF2B5EF4-FFF2-40B4-BE49-F238E27FC236}">
                <a16:creationId xmlns:a16="http://schemas.microsoft.com/office/drawing/2014/main" id="{ADBEF6B1-BDFF-497B-A09E-9F8595DA9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5182" y="-17049"/>
            <a:ext cx="11430000" cy="6011863"/>
          </a:xfrm>
          <a:prstGeom prst="rect">
            <a:avLst/>
          </a:prstGeom>
        </p:spPr>
      </p:pic>
      <p:grpSp>
        <p:nvGrpSpPr>
          <p:cNvPr id="8" name="Group 7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A3A56773-3169-4605-8A1E-6553BB31FE8D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93C3D6CC-8FF1-4D34-8FA6-03B8AC5F5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B3E874-18BA-47E4-B158-6A1BCF055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A0D0A6B0-0662-4CFC-A65A-1767AC9DC17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011424B5-AFE5-4CBB-B9B9-DAC6DF2CDB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4AAE948-2DEB-4162-9EFF-616B284AAE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896488-5AA8-4265-82A0-1858DF6EA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DC89804-9D6C-4748-AE27-F1297CFE4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2FEC3C23-B14B-46D3-8205-40B98D311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477039"/>
            <a:ext cx="6398854" cy="2528892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19" name="Tekstin paikkamerkki 22">
            <a:extLst>
              <a:ext uri="{FF2B5EF4-FFF2-40B4-BE49-F238E27FC236}">
                <a16:creationId xmlns:a16="http://schemas.microsoft.com/office/drawing/2014/main" id="{DE35CB90-3E3C-49B7-B565-837ECAEE9F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98" y="3068245"/>
            <a:ext cx="6398854" cy="14529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08D85-E9C4-4C46-9951-72CF5FAF135A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36756320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-FB_pohja, 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ssa soolotalkoilija leikkaa kurtturuusuja saksilla.">
            <a:extLst>
              <a:ext uri="{FF2B5EF4-FFF2-40B4-BE49-F238E27FC236}">
                <a16:creationId xmlns:a16="http://schemas.microsoft.com/office/drawing/2014/main" id="{ADBEF6B1-BDFF-497B-A09E-9F8595DA9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grpSp>
        <p:nvGrpSpPr>
          <p:cNvPr id="8" name="Group 7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61FFA9C6-ABE9-427D-A105-5C4820498B57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969B00D9-55F2-4A6A-A882-9087F0494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24F924-F276-4675-B52B-F26FF365F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FA4529B-5DB4-4501-9289-9EA5BC59F7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18826475-9455-419F-A07E-5326D50871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A78C427-0DE7-40A0-ADAB-F0DA59A293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A979F14-3068-49EB-906A-ACC492BD29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6" name="Picture 1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CCF1330-BFAB-4C85-813C-5772732B9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53A50490-73B7-4E32-BAD5-0B9973603F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477039"/>
            <a:ext cx="6398854" cy="2528892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selkeä, ytimekäs </a:t>
            </a:r>
            <a:br>
              <a:rPr lang="fi-FI" dirty="0"/>
            </a:br>
            <a:r>
              <a:rPr lang="fi-FI" dirty="0"/>
              <a:t>otsikko tai slogan, jossa </a:t>
            </a:r>
            <a:r>
              <a:rPr lang="fi-FI" dirty="0" err="1"/>
              <a:t>max</a:t>
            </a:r>
            <a:r>
              <a:rPr lang="fi-FI" dirty="0"/>
              <a:t>. 4 riviä tekstiä</a:t>
            </a:r>
          </a:p>
        </p:txBody>
      </p:sp>
      <p:sp>
        <p:nvSpPr>
          <p:cNvPr id="19" name="Tekstin paikkamerkki 22">
            <a:extLst>
              <a:ext uri="{FF2B5EF4-FFF2-40B4-BE49-F238E27FC236}">
                <a16:creationId xmlns:a16="http://schemas.microsoft.com/office/drawing/2014/main" id="{1A4E30CB-5817-4566-8830-03470ED93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4598" y="3068245"/>
            <a:ext cx="6398854" cy="145290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</a:lstStyle>
          <a:p>
            <a:pPr lvl="0"/>
            <a:r>
              <a:rPr lang="fi-FI" dirty="0"/>
              <a:t>Lisätietoa tai ingressi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8F4D1F-C58B-4A13-80A5-6F5985B055CB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28958734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-FB_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2B126-2F10-4C09-9801-364906DD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584598" y="506882"/>
            <a:ext cx="6373986" cy="3787474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98" y="4746173"/>
            <a:ext cx="6030515" cy="250495"/>
          </a:xfrm>
        </p:spPr>
        <p:txBody>
          <a:bodyPr/>
          <a:lstStyle>
            <a:lvl1pPr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grpSp>
        <p:nvGrpSpPr>
          <p:cNvPr id="27" name="Group 2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4843BDB1-0807-4909-AAFC-17340F810559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28" name="Picture 27" descr="Background pattern&#10;&#10;Description automatically generated">
              <a:extLst>
                <a:ext uri="{FF2B5EF4-FFF2-40B4-BE49-F238E27FC236}">
                  <a16:creationId xmlns:a16="http://schemas.microsoft.com/office/drawing/2014/main" id="{E557320B-E8E2-4A72-9DBA-17469072D5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8137058-B099-47D5-9D91-22A0398637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E8EF9571-47E9-42AB-9DE3-9C800AD2DE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F2BBBD25-C036-418F-B6F1-E70E4763E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77FEC0F5-3D47-4159-B8AD-7C56B34FF3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02D2A55-9F6E-420B-9244-C5D173F47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34" name="Picture 33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81521641-3346-4F23-80A6-CC59C012A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35" name="Kuvan paikkamerkki 7">
            <a:extLst>
              <a:ext uri="{FF2B5EF4-FFF2-40B4-BE49-F238E27FC236}">
                <a16:creationId xmlns:a16="http://schemas.microsoft.com/office/drawing/2014/main" id="{84B8D0FD-7B83-424A-81C5-8CD562837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68896" y="477039"/>
            <a:ext cx="3970478" cy="3790405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38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54A231-E3CA-4EFA-974F-7EB036067D8B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39048399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-FB_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2B126-2F10-4C09-9801-364906DD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98" y="4746173"/>
            <a:ext cx="6030515" cy="250495"/>
          </a:xfrm>
        </p:spPr>
        <p:txBody>
          <a:bodyPr/>
          <a:lstStyle>
            <a:lvl1pPr>
              <a:defRPr sz="1400">
                <a:solidFill>
                  <a:srgbClr val="EAA9BD"/>
                </a:solidFill>
              </a:defRPr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grpSp>
        <p:nvGrpSpPr>
          <p:cNvPr id="14" name="Group 13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FC64683D-9AE0-4540-87DD-41BE96029405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15" name="Picture 14" descr="Background pattern&#10;&#10;Description automatically generated">
              <a:extLst>
                <a:ext uri="{FF2B5EF4-FFF2-40B4-BE49-F238E27FC236}">
                  <a16:creationId xmlns:a16="http://schemas.microsoft.com/office/drawing/2014/main" id="{5EFDB68D-166B-4E7C-A6D8-987EDDCF3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A13D7-80B0-457B-BD5A-3A8F1556D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E33A002-0DEB-491C-ADD8-40A6370388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69E83C97-E753-4F1E-9A8E-147399C79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55DE6E2-C292-4FCD-91B0-F361D5736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107277-B3EF-4E26-A7CA-A99D2849A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22" name="Picture 2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DEC888B1-A10B-4291-9C80-4F3F7522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23" name="Otsikko 1">
            <a:extLst>
              <a:ext uri="{FF2B5EF4-FFF2-40B4-BE49-F238E27FC236}">
                <a16:creationId xmlns:a16="http://schemas.microsoft.com/office/drawing/2014/main" id="{BC9E5362-C278-45DE-908D-0031773BD0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506882"/>
            <a:ext cx="6373986" cy="3787474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24" name="Kuvan paikkamerkki 7">
            <a:extLst>
              <a:ext uri="{FF2B5EF4-FFF2-40B4-BE49-F238E27FC236}">
                <a16:creationId xmlns:a16="http://schemas.microsoft.com/office/drawing/2014/main" id="{53C7A5BC-E378-4E30-BDAB-D7F54716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68896" y="477039"/>
            <a:ext cx="3970478" cy="3790405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38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6A69E5-75A9-4865-A682-1B657D158140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1592468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-FB_pohja,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2B126-2F10-4C09-9801-364906DD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430000" cy="6011863"/>
          </a:xfrm>
          <a:prstGeom prst="rect">
            <a:avLst/>
          </a:prstGeom>
        </p:spPr>
      </p:pic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9BBFDD14-282D-4D4A-97F2-9299A34E2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598" y="4746173"/>
            <a:ext cx="6030515" cy="250495"/>
          </a:xfrm>
        </p:spPr>
        <p:txBody>
          <a:bodyPr/>
          <a:lstStyle>
            <a:lvl1pPr>
              <a:defRPr sz="1400">
                <a:solidFill>
                  <a:srgbClr val="5AAFE4"/>
                </a:solidFill>
              </a:defRPr>
            </a:lvl1pPr>
            <a:lvl2pPr>
              <a:defRPr sz="1799"/>
            </a:lvl2pPr>
            <a:lvl3pPr>
              <a:defRPr sz="1799"/>
            </a:lvl3pPr>
            <a:lvl4pPr>
              <a:defRPr sz="1799"/>
            </a:lvl4pPr>
            <a:lvl5pPr>
              <a:defRPr sz="1799"/>
            </a:lvl5pPr>
          </a:lstStyle>
          <a:p>
            <a:pPr lvl="0"/>
            <a:r>
              <a:rPr lang="fi-FI" dirty="0"/>
              <a:t>Lähde: / Kuva: </a:t>
            </a:r>
            <a:r>
              <a:rPr lang="fi-FI" dirty="0" err="1"/>
              <a:t>jne</a:t>
            </a:r>
            <a:r>
              <a:rPr lang="fi-FI" dirty="0"/>
              <a:t> tiedot</a:t>
            </a:r>
          </a:p>
        </p:txBody>
      </p:sp>
      <p:grpSp>
        <p:nvGrpSpPr>
          <p:cNvPr id="7" name="Group 6" descr="Yhteistyökumppaneiden logot: Karelia, Dias, Viekas life, EU life, Syke, Luke, Suomen luonnonsuojeluliitto.">
            <a:extLst>
              <a:ext uri="{FF2B5EF4-FFF2-40B4-BE49-F238E27FC236}">
                <a16:creationId xmlns:a16="http://schemas.microsoft.com/office/drawing/2014/main" id="{0516A815-FF02-4053-B687-4C5D1E0AB952}"/>
              </a:ext>
            </a:extLst>
          </p:cNvPr>
          <p:cNvGrpSpPr/>
          <p:nvPr userDrawn="1"/>
        </p:nvGrpSpPr>
        <p:grpSpPr>
          <a:xfrm>
            <a:off x="0" y="5330450"/>
            <a:ext cx="9011661" cy="623910"/>
            <a:chOff x="0" y="7600851"/>
            <a:chExt cx="12015548" cy="889653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2747F3C-74BA-45DF-AEEC-DEFB4555AB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820" y="7656021"/>
              <a:ext cx="880857" cy="6368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8111C87-9CCC-4D74-8AA7-33E8C6C5BC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0150" y="7756575"/>
              <a:ext cx="3195398" cy="555546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58C6EA2-139F-4566-BE07-799E0C6961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51" y="7600851"/>
              <a:ext cx="976120" cy="800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picture containing text, wheel, vector graphics&#10;&#10;Description automatically generated">
              <a:extLst>
                <a:ext uri="{FF2B5EF4-FFF2-40B4-BE49-F238E27FC236}">
                  <a16:creationId xmlns:a16="http://schemas.microsoft.com/office/drawing/2014/main" id="{723E01CB-DA47-4773-9AB7-960928826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534" y="7664758"/>
              <a:ext cx="815150" cy="605701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BD12E68-2F07-48DA-A149-13941F5C65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255" y="7788416"/>
              <a:ext cx="1826965" cy="5229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784E18-6974-45DF-84C3-C75B5087F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656" y="7891430"/>
              <a:ext cx="1197998" cy="335596"/>
            </a:xfrm>
            <a:prstGeom prst="rect">
              <a:avLst/>
            </a:prstGeom>
          </p:spPr>
        </p:pic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60ABCCD-3215-4124-91C4-2A1B85B161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31859"/>
              <a:ext cx="1717288" cy="858645"/>
            </a:xfrm>
            <a:prstGeom prst="rect">
              <a:avLst/>
            </a:prstGeom>
          </p:spPr>
        </p:pic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12B548DF-E931-42F1-90E5-9FA1F2E2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598" y="506882"/>
            <a:ext cx="6373986" cy="3787474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effectLst/>
                <a:latin typeface="Clarendon BT" panose="02040704040505020204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Tähän ytimekäs </a:t>
            </a:r>
            <a:br>
              <a:rPr lang="fi-FI" dirty="0"/>
            </a:br>
            <a:r>
              <a:rPr lang="fi-FI" dirty="0"/>
              <a:t>teksti tai slogan. </a:t>
            </a:r>
            <a:br>
              <a:rPr lang="fi-FI" dirty="0"/>
            </a:br>
            <a:r>
              <a:rPr lang="fi-FI" dirty="0"/>
              <a:t>Pidä teksti luettavana ja lyhyenä (</a:t>
            </a:r>
            <a:r>
              <a:rPr lang="fi-FI" dirty="0" err="1"/>
              <a:t>max</a:t>
            </a:r>
            <a:r>
              <a:rPr lang="fi-FI" dirty="0"/>
              <a:t>. 120 merkkiä välilyönteineen).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51B64087-5CBB-4FED-8F1D-5D375DB5B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68896" y="477039"/>
            <a:ext cx="3970478" cy="3790405"/>
          </a:xfrm>
          <a:prstGeom prst="ellipse">
            <a:avLst/>
          </a:prstGeom>
          <a:solidFill>
            <a:schemeClr val="bg1"/>
          </a:solidFill>
          <a:ln w="69850">
            <a:noFill/>
          </a:ln>
        </p:spPr>
        <p:txBody>
          <a:bodyPr wrap="square" lIns="0" tIns="0" rIns="0" anchor="t" anchorCtr="0"/>
          <a:lstStyle>
            <a:lvl1pPr marL="0" marR="0" indent="0" algn="ct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385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pallokuva napsauttamalla kuvaketta. </a:t>
            </a:r>
            <a:br>
              <a:rPr lang="fi-FI" dirty="0"/>
            </a:br>
            <a:r>
              <a:rPr lang="fi-FI" dirty="0"/>
              <a:t>Halutessasi muuttaa kuvan rajausta aktivoi kuvalaatikko ja valitse Muotoile-välilehdeltä ’Rajaa’ työkalu &gt; voit siirtää kuvaa tai skaalata sitä suuremmaksi pallon sisällä.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Pallon ’sisällä’ olevan kuvan kokoa/rajausta voi muuttaa </a:t>
            </a:r>
            <a:r>
              <a:rPr lang="fi-FI" dirty="0" err="1"/>
              <a:t>shift</a:t>
            </a:r>
            <a:r>
              <a:rPr lang="fi-FI" dirty="0"/>
              <a:t>-näppäin pohjassa kuvan kulmissa olevista vaaleista palloista.</a:t>
            </a:r>
            <a:br>
              <a:rPr lang="fi-FI" dirty="0"/>
            </a:br>
            <a:r>
              <a:rPr lang="fi-FI" dirty="0"/>
              <a:t>Kun rajaus/skaalaus on sopiva, klikkaa kuvan ulkopuolelle.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 ja poista se </a:t>
            </a:r>
            <a:r>
              <a:rPr lang="fi-FI" dirty="0" err="1"/>
              <a:t>Delete</a:t>
            </a:r>
            <a:r>
              <a:rPr lang="fi-FI" dirty="0"/>
              <a:t>-näppäimellä. Klikkaa kuvaketta lisätäksesi uuden kuvan.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DA912-73CD-49C6-817C-F5A1F3C83204}"/>
              </a:ext>
            </a:extLst>
          </p:cNvPr>
          <p:cNvSpPr txBox="1"/>
          <p:nvPr userDrawn="1"/>
        </p:nvSpPr>
        <p:spPr>
          <a:xfrm>
            <a:off x="9284689" y="4729769"/>
            <a:ext cx="2306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#soolotalkoot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#vieraslajit</a:t>
            </a:r>
          </a:p>
          <a:p>
            <a:r>
              <a:rPr lang="fi-FI" sz="2200" b="0" dirty="0">
                <a:solidFill>
                  <a:srgbClr val="063434"/>
                </a:solidFill>
                <a:latin typeface="Clarendon Hv BT" panose="02040804050505020204" pitchFamily="18" charset="0"/>
              </a:rPr>
              <a:t>vieraslajit.fi</a:t>
            </a:r>
          </a:p>
        </p:txBody>
      </p:sp>
    </p:spTree>
    <p:extLst>
      <p:ext uri="{BB962C8B-B14F-4D97-AF65-F5344CB8AC3E}">
        <p14:creationId xmlns:p14="http://schemas.microsoft.com/office/powerpoint/2010/main" val="2728437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62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2848" userDrawn="1">
          <p15:clr>
            <a:srgbClr val="FBAE40"/>
          </p15:clr>
        </p15:guide>
        <p15:guide id="4" pos="4196" userDrawn="1">
          <p15:clr>
            <a:srgbClr val="FBAE40"/>
          </p15:clr>
        </p15:guide>
        <p15:guide id="5" orient="horz" pos="167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40658" y="607234"/>
            <a:ext cx="8548688" cy="9254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657" y="1532654"/>
            <a:ext cx="8548688" cy="3544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Leipäteksti</a:t>
            </a:r>
          </a:p>
          <a:p>
            <a:pPr lvl="1"/>
            <a:r>
              <a:rPr lang="fi-FI" dirty="0"/>
              <a:t>Luettelo, 1. taso</a:t>
            </a:r>
          </a:p>
          <a:p>
            <a:pPr lvl="2"/>
            <a:r>
              <a:rPr lang="fi-FI" dirty="0"/>
              <a:t>Luettelo, 2.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01307" y="5076685"/>
            <a:ext cx="428625" cy="29224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667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4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2" r:id="rId2"/>
    <p:sldLayoutId id="2147483798" r:id="rId3"/>
    <p:sldLayoutId id="2147483790" r:id="rId4"/>
    <p:sldLayoutId id="2147483796" r:id="rId5"/>
    <p:sldLayoutId id="2147483797" r:id="rId6"/>
    <p:sldLayoutId id="2147483787" r:id="rId7"/>
    <p:sldLayoutId id="2147483793" r:id="rId8"/>
    <p:sldLayoutId id="2147483799" r:id="rId9"/>
    <p:sldLayoutId id="2147483800" r:id="rId10"/>
    <p:sldLayoutId id="2147483801" r:id="rId11"/>
    <p:sldLayoutId id="2147483802" r:id="rId12"/>
    <p:sldLayoutId id="2147483782" r:id="rId13"/>
  </p:sldLayoutIdLst>
  <p:transition>
    <p:fade/>
  </p:transition>
  <p:hf sldNum="0" hdr="0" dt="0"/>
  <p:txStyles>
    <p:titleStyle>
      <a:lvl1pPr algn="l" defTabSz="1524005" rtl="0" eaLnBrk="1" latinLnBrk="0" hangingPunct="1">
        <a:lnSpc>
          <a:spcPts val="5801"/>
        </a:lnSpc>
        <a:spcBef>
          <a:spcPct val="0"/>
        </a:spcBef>
        <a:buNone/>
        <a:tabLst>
          <a:tab pos="1190629" algn="l"/>
        </a:tabLst>
        <a:defRPr sz="4800" b="1" kern="1200">
          <a:solidFill>
            <a:schemeClr val="bg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1524005" rtl="0" eaLnBrk="1" latinLnBrk="0" hangingPunct="1">
        <a:lnSpc>
          <a:spcPts val="3399"/>
        </a:lnSpc>
        <a:spcBef>
          <a:spcPct val="20000"/>
        </a:spcBef>
        <a:buClr>
          <a:schemeClr val="accent2">
            <a:lumMod val="75000"/>
          </a:schemeClr>
        </a:buClr>
        <a:buFontTx/>
        <a:buNone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287995" indent="-287995" algn="l" defTabSz="1524005" rtl="0" eaLnBrk="1" latinLnBrk="0" hangingPunct="1">
        <a:lnSpc>
          <a:spcPts val="3399"/>
        </a:lnSpc>
        <a:spcBef>
          <a:spcPct val="20000"/>
        </a:spcBef>
        <a:buClr>
          <a:schemeClr val="bg2"/>
        </a:buClr>
        <a:buFont typeface="Symbol" panose="05050102010706020507" pitchFamily="18" charset="2"/>
        <a:buChar char="·"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575991" indent="-287995" algn="l" defTabSz="1524005" rtl="0" eaLnBrk="1" latinLnBrk="0" hangingPunct="1">
        <a:lnSpc>
          <a:spcPts val="3399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○"/>
        <a:defRPr sz="3200" kern="12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440005" indent="-360001" algn="l" defTabSz="1524005" rtl="0" eaLnBrk="1" latinLnBrk="0" hangingPunct="1">
        <a:lnSpc>
          <a:spcPts val="3000"/>
        </a:lnSpc>
        <a:spcBef>
          <a:spcPts val="500"/>
        </a:spcBef>
        <a:buClr>
          <a:schemeClr val="accent3"/>
        </a:buClr>
        <a:buFont typeface="Arial" pitchFamily="34" charset="0"/>
        <a:buChar char="•"/>
        <a:defRPr sz="2666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800006" indent="-360001" algn="l" defTabSz="1524005" rtl="0" eaLnBrk="1" latinLnBrk="0" hangingPunct="1">
        <a:lnSpc>
          <a:spcPts val="3000"/>
        </a:lnSpc>
        <a:spcBef>
          <a:spcPts val="500"/>
        </a:spcBef>
        <a:buClr>
          <a:schemeClr val="accent3"/>
        </a:buClr>
        <a:buFont typeface="Arial" pitchFamily="34" charset="0"/>
        <a:buChar char="•"/>
        <a:defRPr sz="2666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4191015" indent="-381002" algn="l" defTabSz="1524005" rtl="0" eaLnBrk="1" latinLnBrk="0" hangingPunct="1">
        <a:spcBef>
          <a:spcPct val="20000"/>
        </a:spcBef>
        <a:buFont typeface="Arial" pitchFamily="34" charset="0"/>
        <a:buChar char="•"/>
        <a:defRPr sz="3332" kern="1200">
          <a:solidFill>
            <a:schemeClr val="tx1"/>
          </a:solidFill>
          <a:latin typeface="+mn-lt"/>
          <a:ea typeface="+mn-ea"/>
          <a:cs typeface="+mn-cs"/>
        </a:defRPr>
      </a:lvl6pPr>
      <a:lvl7pPr marL="4953018" indent="-381002" algn="l" defTabSz="1524005" rtl="0" eaLnBrk="1" latinLnBrk="0" hangingPunct="1">
        <a:spcBef>
          <a:spcPct val="20000"/>
        </a:spcBef>
        <a:buFont typeface="Arial" pitchFamily="34" charset="0"/>
        <a:buChar char="•"/>
        <a:defRPr sz="3332" kern="1200">
          <a:solidFill>
            <a:schemeClr val="tx1"/>
          </a:solidFill>
          <a:latin typeface="+mn-lt"/>
          <a:ea typeface="+mn-ea"/>
          <a:cs typeface="+mn-cs"/>
        </a:defRPr>
      </a:lvl7pPr>
      <a:lvl8pPr marL="5715020" indent="-381002" algn="l" defTabSz="1524005" rtl="0" eaLnBrk="1" latinLnBrk="0" hangingPunct="1">
        <a:spcBef>
          <a:spcPct val="20000"/>
        </a:spcBef>
        <a:buFont typeface="Arial" pitchFamily="34" charset="0"/>
        <a:buChar char="•"/>
        <a:defRPr sz="3332" kern="1200">
          <a:solidFill>
            <a:schemeClr val="tx1"/>
          </a:solidFill>
          <a:latin typeface="+mn-lt"/>
          <a:ea typeface="+mn-ea"/>
          <a:cs typeface="+mn-cs"/>
        </a:defRPr>
      </a:lvl8pPr>
      <a:lvl9pPr marL="6477024" indent="-381002" algn="l" defTabSz="1524005" rtl="0" eaLnBrk="1" latinLnBrk="0" hangingPunct="1">
        <a:spcBef>
          <a:spcPct val="20000"/>
        </a:spcBef>
        <a:buFont typeface="Arial" pitchFamily="34" charset="0"/>
        <a:buChar char="•"/>
        <a:defRPr sz="3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2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5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9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11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13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16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020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022" algn="l" defTabSz="152400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54499B7-D210-4A1D-8391-B09C426946E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3539" y="381965"/>
            <a:ext cx="10590836" cy="53243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1"/>
              </a:spcBef>
            </a:pP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Nämä ovat DIAS -hankkeen Soolotalkoot Facebook-pohjat.</a:t>
            </a: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Käytettävissä on kolme eriväristä pohjaa, joista kaikista on kaksi variaatiota: </a:t>
            </a: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Pohjat, joihin tulee ytimekäs otsikko (</a:t>
            </a:r>
            <a:r>
              <a:rPr lang="fi-FI" sz="1600" b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70 merkkiä välilyönteineen) sekä kuvaava lyhyt teksti. </a:t>
            </a: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Pohjat, joihin tulee pelkkä tehokas otsikko (pituus </a:t>
            </a:r>
            <a:r>
              <a:rPr lang="fi-FI" sz="1600" b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120 merkkiä välilyönteineen).</a:t>
            </a: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Kiitos kun rivität/tavutat tekstit siten, etteivät ne mene pallokuvan tai kuvituskuvan päälle.</a:t>
            </a:r>
            <a:b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Voit käyttää pohjissa haluamaasi valokuvaa pallon muodossa tai kuvitettua pohjaa ilman valokuvaa</a:t>
            </a:r>
            <a:b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Pohja + kuva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tekstilaatikoiden lisäksi valmiina paikka kuvalle (pallo) sekä alareunassa slogan, logo, verkko-osoite sekä </a:t>
            </a:r>
            <a:r>
              <a:rPr lang="fi-FI" sz="1600" b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häsät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(#).</a:t>
            </a:r>
            <a:b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Pohja + kuvitus: 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 et halua käyttää valokuvaa, voit käyttää kuvitettua pohjaa.</a:t>
            </a:r>
            <a:b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Tallenna valmis sivu jpg-muotoon Twitteriä varten: </a:t>
            </a: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Valitse ylävalikosta Tiedosto &gt; Vie &gt; Muuta tiedostotyyppi &gt; Aktivoi ’JPG’ &gt; Tallenna nimellä &gt; Nimeä kuva ja valitse kohdekansio, jonne haluat jpg-kuvan tallentaa &gt; Klikkaa Työkalut (Tallenna –painikkeen vieressä) &gt; Pakkaa kuvat &gt; Aktivoi ’Verkko (150 </a:t>
            </a:r>
            <a:r>
              <a:rPr lang="fi-FI" sz="16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ppi</a:t>
            </a: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)’ &gt; Ok &gt; Tallenna &gt; Valitse ’Vain tämä dia’.</a:t>
            </a: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Jotta diaa voidaan käyttää myös verkkosivuilla </a:t>
            </a:r>
            <a:r>
              <a:rPr lang="fi-FI" sz="1600" b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PowerPoint-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pdf-muotoisena, tulee tiedoston olla </a:t>
            </a: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saavutettava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(eli helppokäyttöinen). Pohjassa on huomioitu saavutettavuusvaatimukset muilta osin, mutta </a:t>
            </a:r>
            <a:r>
              <a:rPr lang="fi-FI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valokuville tulee lisätä vaihtoehtoinen kuvaus</a:t>
            </a: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Aktivoi kuva &gt; Hiiren oikea ’ Muokkaa vaihtoehtokuvausta…’ </a:t>
            </a:r>
            <a:b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Lisää lyhyt kuvaus ja päätä teksti pisteeseen.</a:t>
            </a:r>
            <a:endParaRPr lang="fi-FI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37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47E90-6A81-4424-AC3A-99B3110F2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078CE-233B-4E17-90CE-0B3E0EE63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828266-6EB8-43B2-B1ED-EFDCBD9CA3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65523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E450-852E-47C6-82DA-A561D6806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4031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09B5-4C91-44AA-BA83-51EB08431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8906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8632-149E-4C3A-843E-0C0F492F4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9901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DDC81C-0B81-441C-B161-2F3BC28920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DD344-4AD9-4A9A-BFF3-0BF0D4A90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A0EF9-7A0F-44CC-BCAA-874A671A9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F3D9C-AC77-46C3-8F39-5C3B486F0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3249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87633F-96EE-40C8-8977-6008E7154A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AD726-3B8C-45DD-B51C-EFADC88C3A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8C806-A8F5-4FFA-9EC2-60F96FB23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B99C6-E376-48DC-8C34-70CF38C58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2640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AD7898-2641-4CBD-A941-C602D2741D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4B338-0F66-460D-9788-02841E2C93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81EFC7-D6BA-46A2-802E-2A78D7292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F8E61-F8A5-4631-86DC-B5FA229740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985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8C1F-7121-456C-82D5-85C4BA531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5066D-B1BD-44BF-927D-4A097336CF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609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24C99-F0F8-420B-810B-69E974EF1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1DE50-F36A-4EB3-80B9-014D7AACC1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0050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C94A-5498-454E-B7B1-FC06C68B4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8DE8-1D0B-479B-BEC1-8EFBEC7F3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550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E5B5-138F-4630-A9C6-B90AFFF9C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8B7C-EC55-43B2-B846-B0CB136A9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1C1A47-F596-4989-A942-B28492A13B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099434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820CAB-894C-49BC-BD97-6845109C3D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73646-B42D-45C4-A1B5-A572829EF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11996-5BC8-491B-B4CC-EE5BDAD33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21035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ema1">
  <a:themeElements>
    <a:clrScheme name="Luontokunta">
      <a:dk1>
        <a:srgbClr val="000000"/>
      </a:dk1>
      <a:lt1>
        <a:srgbClr val="FFFFFF"/>
      </a:lt1>
      <a:dk2>
        <a:srgbClr val="574243"/>
      </a:dk2>
      <a:lt2>
        <a:srgbClr val="D4D659"/>
      </a:lt2>
      <a:accent1>
        <a:srgbClr val="73811F"/>
      </a:accent1>
      <a:accent2>
        <a:srgbClr val="B6E0D8"/>
      </a:accent2>
      <a:accent3>
        <a:srgbClr val="D6C0BF"/>
      </a:accent3>
      <a:accent4>
        <a:srgbClr val="00758B"/>
      </a:accent4>
      <a:accent5>
        <a:srgbClr val="574243"/>
      </a:accent5>
      <a:accent6>
        <a:srgbClr val="D4D659"/>
      </a:accent6>
      <a:hlink>
        <a:srgbClr val="00758B"/>
      </a:hlink>
      <a:folHlink>
        <a:srgbClr val="73811F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Luontokunnat-Kuntavaalit21_Twitter-pohja.pptx" id="{CD22D11D-A55C-4BBA-B31A-F37762CBE5B7}" vid="{FB9A3E8F-0D0E-40F4-BC61-F36E8EC421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5794D7FBF224EB31679270AC00250" ma:contentTypeVersion="12" ma:contentTypeDescription="Create a new document." ma:contentTypeScope="" ma:versionID="2530be03f9ddd481281d2fb303f13152">
  <xsd:schema xmlns:xsd="http://www.w3.org/2001/XMLSchema" xmlns:xs="http://www.w3.org/2001/XMLSchema" xmlns:p="http://schemas.microsoft.com/office/2006/metadata/properties" xmlns:ns2="6acabdb7-ee18-4e6d-b70e-5d8a3af4264f" xmlns:ns3="f8201bae-08df-4b71-9d94-5aff068e1348" targetNamespace="http://schemas.microsoft.com/office/2006/metadata/properties" ma:root="true" ma:fieldsID="d0935a283e4cfa24b6d0fc4ddc87ae06" ns2:_="" ns3:_="">
    <xsd:import namespace="6acabdb7-ee18-4e6d-b70e-5d8a3af4264f"/>
    <xsd:import namespace="f8201bae-08df-4b71-9d94-5aff068e1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abdb7-ee18-4e6d-b70e-5d8a3af42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01bae-08df-4b71-9d94-5aff068e1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530F1-9CA8-445B-A03F-14A6615EF89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acabdb7-ee18-4e6d-b70e-5d8a3af4264f"/>
    <ds:schemaRef ds:uri="http://purl.org/dc/terms/"/>
    <ds:schemaRef ds:uri="http://schemas.openxmlformats.org/package/2006/metadata/core-properties"/>
    <ds:schemaRef ds:uri="f8201bae-08df-4b71-9d94-5aff068e134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15D5D1-CE4C-4618-9EE8-12EF18959702}"/>
</file>

<file path=customXml/itemProps3.xml><?xml version="1.0" encoding="utf-8"?>
<ds:datastoreItem xmlns:ds="http://schemas.openxmlformats.org/officeDocument/2006/customXml" ds:itemID="{3E722CF5-A6B1-40D6-A3E9-90DD9C1A95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Luontokunnat-Kuntavaalit21_Twitter-pohja</Template>
  <TotalTime>7389</TotalTime>
  <Words>247</Words>
  <Application>Microsoft Macintosh PowerPoint</Application>
  <PresentationFormat>Mukautettu</PresentationFormat>
  <Paragraphs>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Clarendon BT</vt:lpstr>
      <vt:lpstr>Clarendon Hv BT</vt:lpstr>
      <vt:lpstr>Futura Bk BT</vt:lpstr>
      <vt:lpstr>Symbol</vt:lpstr>
      <vt:lpstr>Teema1</vt:lpstr>
      <vt:lpstr>Nämä ovat DIAS -hankkeen Soolotalkoot Facebook-pohjat.  Käytettävissä on kolme eriväristä pohjaa, joista kaikista on kaksi variaatiota:  - Pohjat, joihin tulee ytimekäs otsikko (max. 70 merkkiä välilyönteineen) sekä kuvaava lyhyt teksti.  - Pohjat, joihin tulee pelkkä tehokas otsikko (pituus max. 120 merkkiä välilyönteineen). Kiitos kun rivität/tavutat tekstit siten, etteivät ne mene pallokuvan tai kuvituskuvan päälle.  Voit käyttää pohjissa haluamaasi valokuvaa pallon muodossa tai kuvitettua pohjaa ilman valokuvaa Pohja + kuva: tekstilaatikoiden lisäksi valmiina paikka kuvalle (pallo) sekä alareunassa slogan, logo, verkko-osoite sekä häsät (#). Pohja + kuvitus: jos et halua käyttää valokuvaa, voit käyttää kuvitettua pohjaa.  Tallenna valmis sivu jpg-muotoon Twitteriä varten:  Valitse ylävalikosta Tiedosto &gt; Vie &gt; Muuta tiedostotyyppi &gt; Aktivoi ’JPG’ &gt; Tallenna nimellä &gt; Nimeä kuva ja valitse kohdekansio, jonne haluat jpg-kuvan tallentaa &gt; Klikkaa Työkalut (Tallenna –painikkeen vieressä) &gt; Pakkaa kuvat &gt; Aktivoi ’Verkko (150 ppi)’ &gt; Ok &gt; Tallenna &gt; Valitse ’Vain tämä dia’.  Jotta diaa voidaan käyttää myös verkkosivuilla PowerPoint- tai pdf-muotoisena, tulee tiedoston olla saavutettava (eli helppokäyttöinen). Pohjassa on huomioitu saavutettavuusvaatimukset muilta osin, mutta valokuville tulee lisätä vaihtoehtoinen kuvaus: Aktivoi kuva &gt; Hiiren oikea ’ Muokkaa vaihtoehtokuvausta…’  &gt; Lisää lyhyt kuvaus ja päätä teksti pisteeseen.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Nämä ovat Luontokunnat-hankkeen Twitter-pohjat Kuntavaalit 2021 -postauksille.  Käytettävissä on kolme eriväristä pohjaa, joista kaikista on kaksi variaatiota:  - Pohjat, joihin tulee ytimekäs otsikko (max. 70 merkkiä välilyönteineen) sekä kohdettasi kuvaava lyhyt teksti.  - Pohjat, joihin tulee pelkkä tehokas otsikko (pituus max. 120 merkkiä välilyönteineen). Kiitos kun rivität/tavutat tekstit siten, etteivät ne mene pallokuvan päälle.  Kaikissa pohjissa on tekstilaatikoiden lisäksi valmiina paikka kuvalle (pallo) sekä alareunassa slogan, logo, verkko-osoite sekä häsät (#).  Tallenna valmis sivu jpg-muotoon Twitteriä varten:  Valitse ylävalikosta Tiedosto &gt; Vie &gt; Muuta tiedostotyyppi &gt; Aktivoi ’JPG’ &gt; Tallenna nimellä &gt; Nimeä kuva ja valitse kohdekansio, jonne haluat jpg-kuvan tallentaa &gt; Klikkaa Työkalut (Tallenna –painikkeen vieressä) &gt; Pakkaa kuvat &gt; Aktivoi ’Verkko (150 ppi)’ &gt; Ok &gt; Tallenna &gt; Valitse ’Vain tämä dia’.  Jotta diaa voidaan käyttää myös verkkosivuilla PowerPoint- tai pdf-muotoisena, tulee tiedoston olla saavutettava (eli helppokäyttöinen). Pohjassa on huomioitu saavutettavuusvaatimukset muilta osin, mutta valokuville tulee lisätä vaihtoehtoinen kuvaus: Aktivoi kuva &gt; Hiiren oikea ’ Muokkaa vaihtoehtokuvausta…’  &gt; Lisää lyhyt kuvaus ja päätä teksti pisteeseen.</dc:title>
  <dc:creator>Korpi Marianna</dc:creator>
  <cp:lastModifiedBy>Titta Vikstedt</cp:lastModifiedBy>
  <cp:revision>30</cp:revision>
  <dcterms:created xsi:type="dcterms:W3CDTF">2021-04-30T07:54:08Z</dcterms:created>
  <dcterms:modified xsi:type="dcterms:W3CDTF">2022-04-08T05:53:02Z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0x01010089F5794D7FBF224EB31679270AC00250</vt:lpwstr>
  </property>
</Properties>
</file>