
<file path=[Content_Types].xml><?xml version="1.0" encoding="utf-8"?>
<Types xmlns="http://schemas.openxmlformats.org/package/2006/content-types">
  <Default Extension="emf" ContentType="image/x-emf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9"/>
  </p:notesMasterIdLst>
  <p:sldIdLst>
    <p:sldId id="283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2" r:id="rId16"/>
    <p:sldId id="273" r:id="rId17"/>
    <p:sldId id="284" r:id="rId1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Linden" initials="" lastIdx="1" clrIdx="0"/>
  <p:cmAuthor id="1" name="Markus Seppälä" initials="" lastIdx="1" clrIdx="1"/>
  <p:cmAuthor id="2" name="Mia Tapio" initials="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FF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8"/>
  </p:normalViewPr>
  <p:slideViewPr>
    <p:cSldViewPr snapToGrid="0">
      <p:cViewPr varScale="1">
        <p:scale>
          <a:sx n="156" d="100"/>
          <a:sy n="156" d="100"/>
        </p:scale>
        <p:origin x="360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3-01-10T10:22:14.531" idx="1">
    <p:pos x="6000" y="0"/>
    <p:text>Tämän dian tekstiä oli jo edellisessä diassa.
Tekstien sisältöä voisi myös muuttaa toisen tyyliseksi, koska lukijat ovat perustutkinto opiskelijoita. He eivät yleensä perehdytä muita työntekijöitä/urakoitsijoita. Eivätkä ole vastuuhenkilöitä hankkeiden käynnistämisessä.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56bee10a8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156bee10a8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7978481560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17978481560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b867810673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1b867810673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b0b27280e8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b0b27280e8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56bee10a81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156bee10a81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9e9221b3f164f4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9e9221b3f164f4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19371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56bee10a81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56bee10a81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145aef90125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145aef90125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acc9a9d097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1acc9a9d097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1b86781067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1b86781067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45aef90125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45aef90125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7dd3933821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7dd3933821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7dd3933821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17dd3933821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b0b27280e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1b0b27280e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jp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jukuri.luke.fi/handle/10024/547067" TargetMode="External"/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vieraslajit.fi/info/i-5226" TargetMode="Externa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hyperlink" Target="https://vieraslajit.fi/info/i-1217" TargetMode="External"/><Relationship Id="rId5" Type="http://schemas.openxmlformats.org/officeDocument/2006/relationships/hyperlink" Target="https://vieraslajit.fi/info/i-5278" TargetMode="External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13" Type="http://schemas.openxmlformats.org/officeDocument/2006/relationships/image" Target="../media/image17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.jpg"/><Relationship Id="rId12" Type="http://schemas.openxmlformats.org/officeDocument/2006/relationships/image" Target="../media/image16.jp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2.jpg"/><Relationship Id="rId11" Type="http://schemas.openxmlformats.org/officeDocument/2006/relationships/image" Target="../media/image15.jpg"/><Relationship Id="rId5" Type="http://schemas.openxmlformats.org/officeDocument/2006/relationships/image" Target="../media/image11.emf"/><Relationship Id="rId15" Type="http://schemas.openxmlformats.org/officeDocument/2006/relationships/image" Target="../media/image6.png"/><Relationship Id="rId10" Type="http://schemas.openxmlformats.org/officeDocument/2006/relationships/image" Target="../media/image14.jp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4.png"/><Relationship Id="rId1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 descr="Kuva, joka sisältää kohteen piha-, taivas, kaivinkone, liikenne&#10;&#10;Kuvaus luotu automaattisesti">
            <a:extLst>
              <a:ext uri="{FF2B5EF4-FFF2-40B4-BE49-F238E27FC236}">
                <a16:creationId xmlns:a16="http://schemas.microsoft.com/office/drawing/2014/main" id="{727AD310-9352-C7F0-1CBA-589E67705A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650" b="13726"/>
          <a:stretch/>
        </p:blipFill>
        <p:spPr>
          <a:xfrm>
            <a:off x="-4297" y="-37509"/>
            <a:ext cx="4481759" cy="3981293"/>
          </a:xfrm>
          <a:prstGeom prst="rect">
            <a:avLst/>
          </a:prstGeom>
        </p:spPr>
      </p:pic>
      <p:pic>
        <p:nvPicPr>
          <p:cNvPr id="6" name="Kuva 5" descr="Kuva, joka sisältää kohteen piha-, ruoho, järvi, vesi&#10;&#10;Kuvaus luotu automaattisesti">
            <a:extLst>
              <a:ext uri="{FF2B5EF4-FFF2-40B4-BE49-F238E27FC236}">
                <a16:creationId xmlns:a16="http://schemas.microsoft.com/office/drawing/2014/main" id="{E6AEA62D-F936-4D4B-7C82-5AF14D2D56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7462" y="-37509"/>
            <a:ext cx="4654659" cy="3968395"/>
          </a:xfrm>
          <a:prstGeom prst="rect">
            <a:avLst/>
          </a:prstGeom>
        </p:spPr>
      </p:pic>
      <p:sp>
        <p:nvSpPr>
          <p:cNvPr id="21" name="Saman puolen kulmista pyöristetty suorakulmio 20">
            <a:extLst>
              <a:ext uri="{FF2B5EF4-FFF2-40B4-BE49-F238E27FC236}">
                <a16:creationId xmlns:a16="http://schemas.microsoft.com/office/drawing/2014/main" id="{6027A895-ED44-9503-24A3-B2F7E7E1277D}"/>
              </a:ext>
            </a:extLst>
          </p:cNvPr>
          <p:cNvSpPr/>
          <p:nvPr/>
        </p:nvSpPr>
        <p:spPr>
          <a:xfrm>
            <a:off x="985652" y="2802576"/>
            <a:ext cx="7160821" cy="1379021"/>
          </a:xfrm>
          <a:prstGeom prst="round2SameRect">
            <a:avLst/>
          </a:prstGeom>
          <a:solidFill>
            <a:srgbClr val="D6FFE3"/>
          </a:solidFill>
          <a:ln>
            <a:solidFill>
              <a:srgbClr val="D5FF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Suorakulmio 19">
            <a:extLst>
              <a:ext uri="{FF2B5EF4-FFF2-40B4-BE49-F238E27FC236}">
                <a16:creationId xmlns:a16="http://schemas.microsoft.com/office/drawing/2014/main" id="{D93A9516-4D2F-ECD6-6A4F-C6F65079536C}"/>
              </a:ext>
            </a:extLst>
          </p:cNvPr>
          <p:cNvSpPr/>
          <p:nvPr/>
        </p:nvSpPr>
        <p:spPr>
          <a:xfrm>
            <a:off x="-3512" y="3943784"/>
            <a:ext cx="9144010" cy="1199716"/>
          </a:xfrm>
          <a:prstGeom prst="rect">
            <a:avLst/>
          </a:prstGeom>
          <a:solidFill>
            <a:srgbClr val="D6FF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6" name="Kuva 15" descr="Kuva, joka sisältää kohteen Grafiikka, Fontti, graafinen suunnittelu, muotoilu&#10;&#10;Kuvaus luotu automaattisesti">
            <a:extLst>
              <a:ext uri="{FF2B5EF4-FFF2-40B4-BE49-F238E27FC236}">
                <a16:creationId xmlns:a16="http://schemas.microsoft.com/office/drawing/2014/main" id="{438FBA70-4185-DB9D-AC25-FFA6430051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9518" y="4574801"/>
            <a:ext cx="1348648" cy="385328"/>
          </a:xfrm>
          <a:prstGeom prst="rect">
            <a:avLst/>
          </a:prstGeom>
        </p:spPr>
      </p:pic>
      <p:pic>
        <p:nvPicPr>
          <p:cNvPr id="18" name="Kuva 17" descr="Kuva, joka sisältää kohteen muotoilu&#10;&#10;Kuvaus luotu automaattisesti, normaali luotettavuus">
            <a:extLst>
              <a:ext uri="{FF2B5EF4-FFF2-40B4-BE49-F238E27FC236}">
                <a16:creationId xmlns:a16="http://schemas.microsoft.com/office/drawing/2014/main" id="{7DA92FE4-11AC-42DA-7E0D-67495B82CB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4198" y="4544420"/>
            <a:ext cx="2638187" cy="457009"/>
          </a:xfrm>
          <a:prstGeom prst="rect">
            <a:avLst/>
          </a:prstGeom>
        </p:spPr>
      </p:pic>
      <p:pic>
        <p:nvPicPr>
          <p:cNvPr id="19" name="Kuva 18">
            <a:extLst>
              <a:ext uri="{FF2B5EF4-FFF2-40B4-BE49-F238E27FC236}">
                <a16:creationId xmlns:a16="http://schemas.microsoft.com/office/drawing/2014/main" id="{35AC3DF1-7A14-7073-930E-8D5AFC5664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33871" y="4538961"/>
            <a:ext cx="634622" cy="457008"/>
          </a:xfrm>
          <a:prstGeom prst="rect">
            <a:avLst/>
          </a:prstGeom>
        </p:spPr>
      </p:pic>
      <p:sp>
        <p:nvSpPr>
          <p:cNvPr id="3" name="Alaotsikko 2">
            <a:extLst>
              <a:ext uri="{FF2B5EF4-FFF2-40B4-BE49-F238E27FC236}">
                <a16:creationId xmlns:a16="http://schemas.microsoft.com/office/drawing/2014/main" id="{E72E1594-1236-21F9-57CA-D102C4B3C7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5761" y="3719993"/>
            <a:ext cx="8520600" cy="792600"/>
          </a:xfrm>
        </p:spPr>
        <p:txBody>
          <a:bodyPr>
            <a:normAutofit/>
          </a:bodyPr>
          <a:lstStyle/>
          <a:p>
            <a:r>
              <a:rPr lang="fi-FI" sz="1800" dirty="0"/>
              <a:t>Luento 7 – Vieraslajijäte ja sen käsittely</a:t>
            </a:r>
          </a:p>
        </p:txBody>
      </p:sp>
      <p:sp>
        <p:nvSpPr>
          <p:cNvPr id="24" name="Otsikko 1">
            <a:extLst>
              <a:ext uri="{FF2B5EF4-FFF2-40B4-BE49-F238E27FC236}">
                <a16:creationId xmlns:a16="http://schemas.microsoft.com/office/drawing/2014/main" id="{254E7A2F-ACDD-B582-BD9A-6BAD5E51A357}"/>
              </a:ext>
            </a:extLst>
          </p:cNvPr>
          <p:cNvSpPr txBox="1">
            <a:spLocks/>
          </p:cNvSpPr>
          <p:nvPr/>
        </p:nvSpPr>
        <p:spPr>
          <a:xfrm>
            <a:off x="1655109" y="2212454"/>
            <a:ext cx="5821903" cy="1594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i-FI" sz="280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Haitalliset vieraslajit ja </a:t>
            </a:r>
            <a:br>
              <a:rPr lang="fi-FI" sz="280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i-FI" sz="280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niiden hallinta Suomessa</a:t>
            </a:r>
          </a:p>
        </p:txBody>
      </p:sp>
      <p:pic>
        <p:nvPicPr>
          <p:cNvPr id="2" name="Ääni 1">
            <a:hlinkClick r:id="" action="ppaction://media"/>
            <a:extLst>
              <a:ext uri="{FF2B5EF4-FFF2-40B4-BE49-F238E27FC236}">
                <a16:creationId xmlns:a16="http://schemas.microsoft.com/office/drawing/2014/main" id="{DA0436EA-A1B7-4CF9-0015-35C3870E18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26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31"/>
    </mc:Choice>
    <mc:Fallback xmlns="">
      <p:transition spd="slow" advTm="18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1"/>
          <p:cNvSpPr txBox="1">
            <a:spLocks noGrp="1"/>
          </p:cNvSpPr>
          <p:nvPr>
            <p:ph type="title"/>
          </p:nvPr>
        </p:nvSpPr>
        <p:spPr>
          <a:xfrm>
            <a:off x="311700" y="162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Pienet jätemäärät kannattaa aina käsitellä syntypaikalla</a:t>
            </a:r>
            <a:endParaRPr/>
          </a:p>
        </p:txBody>
      </p:sp>
      <p:sp>
        <p:nvSpPr>
          <p:cNvPr id="106" name="Google Shape;106;p21"/>
          <p:cNvSpPr txBox="1">
            <a:spLocks noGrp="1"/>
          </p:cNvSpPr>
          <p:nvPr>
            <p:ph type="body" idx="1"/>
          </p:nvPr>
        </p:nvSpPr>
        <p:spPr>
          <a:xfrm>
            <a:off x="66275" y="1120025"/>
            <a:ext cx="4793100" cy="36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i"/>
              <a:t>Lisääntyvät kasvinosat voidaan kuivattaa ja hakettaa – tai polttaa, jos mahdollista. </a:t>
            </a:r>
            <a:endParaRPr/>
          </a:p>
          <a:p>
            <a:pPr marL="457200" lvl="0" indent="-342900" algn="l" rtl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fi"/>
              <a:t>Jos paikalla käsittely ei ole mahdollista, säkitä lisääntymiskelpoinen jäte ja laita poltettaviin sekajätteisiin tai kuljeta jäteasemalle. </a:t>
            </a:r>
            <a:endParaRPr/>
          </a:p>
          <a:p>
            <a:pPr marL="457200" lvl="0" indent="-342900" algn="l" rtl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fi"/>
              <a:t>Käsittelemällä jätteen sen syntypaikalla säästyy kuljetuskustannuksilta. </a:t>
            </a:r>
            <a:endParaRPr/>
          </a:p>
          <a:p>
            <a:pPr marL="457200" lvl="0" indent="-342900" algn="l" rtl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fi"/>
              <a:t>Jos maassa on siemenpankkia, voi kohteen peittää katemateriaalilla, seurata tilannetta ja jatkaa torjuntaa uusien taimien varalta.</a:t>
            </a:r>
            <a:endParaRPr/>
          </a:p>
        </p:txBody>
      </p:sp>
      <p:sp>
        <p:nvSpPr>
          <p:cNvPr id="107" name="Google Shape;107;p21"/>
          <p:cNvSpPr txBox="1"/>
          <p:nvPr/>
        </p:nvSpPr>
        <p:spPr>
          <a:xfrm>
            <a:off x="4636950" y="4612625"/>
            <a:ext cx="4434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900"/>
              <a:t>Ote Luonnonvarakeskuksen vieraslajijätetoimintamallista, kuva Luke/Anton Lipasti</a:t>
            </a:r>
            <a:endParaRPr sz="900"/>
          </a:p>
        </p:txBody>
      </p:sp>
      <p:pic>
        <p:nvPicPr>
          <p:cNvPr id="108" name="Google Shape;108;p21"/>
          <p:cNvPicPr preferRelativeResize="0"/>
          <p:nvPr/>
        </p:nvPicPr>
        <p:blipFill rotWithShape="1">
          <a:blip r:embed="rId5">
            <a:alphaModFix/>
          </a:blip>
          <a:srcRect t="88173" b="3823"/>
          <a:stretch/>
        </p:blipFill>
        <p:spPr>
          <a:xfrm>
            <a:off x="5267038" y="4205550"/>
            <a:ext cx="3174121" cy="3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1"/>
          <p:cNvSpPr txBox="1"/>
          <p:nvPr/>
        </p:nvSpPr>
        <p:spPr>
          <a:xfrm>
            <a:off x="379850" y="735125"/>
            <a:ext cx="4434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1300"/>
              <a:t>KOTITALOUDET</a:t>
            </a:r>
            <a:endParaRPr sz="1300"/>
          </a:p>
        </p:txBody>
      </p:sp>
      <p:pic>
        <p:nvPicPr>
          <p:cNvPr id="110" name="Google Shape;110;p21"/>
          <p:cNvPicPr preferRelativeResize="0"/>
          <p:nvPr/>
        </p:nvPicPr>
        <p:blipFill rotWithShape="1">
          <a:blip r:embed="rId6">
            <a:alphaModFix/>
          </a:blip>
          <a:srcRect b="3586"/>
          <a:stretch/>
        </p:blipFill>
        <p:spPr>
          <a:xfrm>
            <a:off x="4938475" y="811825"/>
            <a:ext cx="4071325" cy="339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Ääni 3">
            <a:hlinkClick r:id="" action="ppaction://media"/>
            <a:extLst>
              <a:ext uri="{FF2B5EF4-FFF2-40B4-BE49-F238E27FC236}">
                <a16:creationId xmlns:a16="http://schemas.microsoft.com/office/drawing/2014/main" id="{EFF0EA0C-83B7-652A-D474-8F8255E779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87"/>
    </mc:Choice>
    <mc:Fallback xmlns="">
      <p:transition spd="slow" advTm="348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2"/>
          <p:cNvSpPr txBox="1">
            <a:spLocks noGrp="1"/>
          </p:cNvSpPr>
          <p:nvPr>
            <p:ph type="subTitle" idx="1"/>
          </p:nvPr>
        </p:nvSpPr>
        <p:spPr>
          <a:xfrm>
            <a:off x="311700" y="217545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7.3. Suurempien jäte-erien ja maa-ainesten käsittely</a:t>
            </a:r>
            <a:endParaRPr/>
          </a:p>
        </p:txBody>
      </p:sp>
      <p:pic>
        <p:nvPicPr>
          <p:cNvPr id="2" name="Ääni 1">
            <a:hlinkClick r:id="" action="ppaction://media"/>
            <a:extLst>
              <a:ext uri="{FF2B5EF4-FFF2-40B4-BE49-F238E27FC236}">
                <a16:creationId xmlns:a16="http://schemas.microsoft.com/office/drawing/2014/main" id="{91ED40EB-C7DC-8A72-CC79-250A4BAB85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06"/>
    </mc:Choice>
    <mc:Fallback xmlns="">
      <p:transition spd="slow" advTm="6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3"/>
          <p:cNvSpPr txBox="1">
            <a:spLocks noGrp="1"/>
          </p:cNvSpPr>
          <p:nvPr>
            <p:ph type="title"/>
          </p:nvPr>
        </p:nvSpPr>
        <p:spPr>
          <a:xfrm>
            <a:off x="311700" y="1389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Ammattilaisten tulee olla selvillä, liittyykö työkohteeseen vieraslajeja</a:t>
            </a:r>
            <a:endParaRPr/>
          </a:p>
        </p:txBody>
      </p:sp>
      <p:sp>
        <p:nvSpPr>
          <p:cNvPr id="121" name="Google Shape;121;p23"/>
          <p:cNvSpPr txBox="1">
            <a:spLocks noGrp="1"/>
          </p:cNvSpPr>
          <p:nvPr>
            <p:ph type="body" idx="1"/>
          </p:nvPr>
        </p:nvSpPr>
        <p:spPr>
          <a:xfrm>
            <a:off x="311700" y="1604925"/>
            <a:ext cx="8178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fi"/>
              <a:t>Ammattitoimijoiden on huolehdittava siitä, ettei tuotetussa, varastoidussa, markkinoille saatetussa, kuljetetussa, välitetyssä, myydyssä tai muuten eteenpäin luovutetussa tuotteessa tai aineistossa ole EU:n tai Suomen vieraslajiluettelon lajeja, jotka voisivat levitä toimijan hallinnassa olevan alueen ulkopuolelle (Vieraslajilaki</a:t>
            </a:r>
            <a:r>
              <a:rPr lang="fi">
                <a:solidFill>
                  <a:srgbClr val="FF0000"/>
                </a:solidFill>
              </a:rPr>
              <a:t>*</a:t>
            </a:r>
            <a:r>
              <a:rPr lang="fi"/>
              <a:t> §5, 1709/2015).</a:t>
            </a:r>
            <a:endParaRPr/>
          </a:p>
          <a:p>
            <a:pPr marL="9144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500"/>
          </a:p>
        </p:txBody>
      </p:sp>
      <p:sp>
        <p:nvSpPr>
          <p:cNvPr id="122" name="Google Shape;122;p23"/>
          <p:cNvSpPr txBox="1"/>
          <p:nvPr/>
        </p:nvSpPr>
        <p:spPr>
          <a:xfrm>
            <a:off x="565400" y="4590225"/>
            <a:ext cx="65112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1600" dirty="0">
                <a:solidFill>
                  <a:srgbClr val="FF0000"/>
                </a:solidFill>
              </a:rPr>
              <a:t>*</a:t>
            </a:r>
            <a:r>
              <a:rPr lang="fi" dirty="0"/>
              <a:t> Laki vieraslajeista aiheutuvien riskien hallinnasta</a:t>
            </a:r>
            <a:endParaRPr dirty="0"/>
          </a:p>
        </p:txBody>
      </p:sp>
      <p:pic>
        <p:nvPicPr>
          <p:cNvPr id="2" name="Ääni 1">
            <a:hlinkClick r:id="" action="ppaction://media"/>
            <a:extLst>
              <a:ext uri="{FF2B5EF4-FFF2-40B4-BE49-F238E27FC236}">
                <a16:creationId xmlns:a16="http://schemas.microsoft.com/office/drawing/2014/main" id="{CE2C8D18-E801-5FD6-3B81-B9E0363716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91"/>
    </mc:Choice>
    <mc:Fallback xmlns="">
      <p:transition spd="slow" advTm="29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4"/>
          <p:cNvSpPr txBox="1">
            <a:spLocks noGrp="1"/>
          </p:cNvSpPr>
          <p:nvPr>
            <p:ph type="title"/>
          </p:nvPr>
        </p:nvSpPr>
        <p:spPr>
          <a:xfrm>
            <a:off x="311700" y="2293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Suurten jätemäärien käsittely voi vaatia lupia </a:t>
            </a:r>
            <a:endParaRPr/>
          </a:p>
        </p:txBody>
      </p:sp>
      <p:sp>
        <p:nvSpPr>
          <p:cNvPr id="128" name="Google Shape;128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853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457200" lvl="0" indent="-334327" algn="l" rtl="0"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fi"/>
              <a:t>Kartoita ja torju vieraslajit ennen rakennus- tai infrahankkeen käynnistymistä. Varmista torjunnan jälkeisen seurannan riittävyys.</a:t>
            </a:r>
            <a:endParaRPr/>
          </a:p>
          <a:p>
            <a:pPr marL="457200" lvl="0" indent="-334327" algn="l" rtl="0"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fi"/>
              <a:t>Perehdytä työntekijät ja urakoitsijat tunnistamaan ja ilmoittamaan alueella havaitut vieraslajit. </a:t>
            </a:r>
            <a:endParaRPr/>
          </a:p>
          <a:p>
            <a:pPr marL="457200" lvl="0" indent="-334327" algn="l" rtl="0"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fi"/>
              <a:t>Vähennä hävitettävän jätteen määrää seulomalla tai välppäämällä maa-ainekset juurakoista ja muista kasvinosista koneellisesti.</a:t>
            </a:r>
            <a:endParaRPr/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pic>
        <p:nvPicPr>
          <p:cNvPr id="129" name="Google Shape;129;p24"/>
          <p:cNvPicPr preferRelativeResize="0"/>
          <p:nvPr/>
        </p:nvPicPr>
        <p:blipFill rotWithShape="1">
          <a:blip r:embed="rId5">
            <a:alphaModFix/>
          </a:blip>
          <a:srcRect l="2323" t="2271" r="5485" b="50703"/>
          <a:stretch/>
        </p:blipFill>
        <p:spPr>
          <a:xfrm>
            <a:off x="5229850" y="754813"/>
            <a:ext cx="3819425" cy="3633874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4"/>
          <p:cNvSpPr txBox="1"/>
          <p:nvPr/>
        </p:nvSpPr>
        <p:spPr>
          <a:xfrm>
            <a:off x="5247525" y="4799775"/>
            <a:ext cx="3881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800"/>
              <a:t>Ote Luonnonvarakeskuksen vieraslajijätetoimintamallista, kuva Luke/Anton Lipasti</a:t>
            </a:r>
            <a:endParaRPr sz="800"/>
          </a:p>
        </p:txBody>
      </p:sp>
      <p:pic>
        <p:nvPicPr>
          <p:cNvPr id="131" name="Google Shape;131;p24"/>
          <p:cNvPicPr preferRelativeResize="0"/>
          <p:nvPr/>
        </p:nvPicPr>
        <p:blipFill rotWithShape="1">
          <a:blip r:embed="rId6">
            <a:alphaModFix/>
          </a:blip>
          <a:srcRect t="88173" b="3823"/>
          <a:stretch/>
        </p:blipFill>
        <p:spPr>
          <a:xfrm>
            <a:off x="5601313" y="4424875"/>
            <a:ext cx="3174121" cy="3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4"/>
          <p:cNvSpPr txBox="1"/>
          <p:nvPr/>
        </p:nvSpPr>
        <p:spPr>
          <a:xfrm>
            <a:off x="379850" y="735125"/>
            <a:ext cx="4434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1300"/>
              <a:t>AMMATTIMAISET TOIMIJAT</a:t>
            </a:r>
            <a:endParaRPr sz="1300"/>
          </a:p>
        </p:txBody>
      </p:sp>
      <p:pic>
        <p:nvPicPr>
          <p:cNvPr id="2" name="Ääni 1">
            <a:hlinkClick r:id="" action="ppaction://media"/>
            <a:extLst>
              <a:ext uri="{FF2B5EF4-FFF2-40B4-BE49-F238E27FC236}">
                <a16:creationId xmlns:a16="http://schemas.microsoft.com/office/drawing/2014/main" id="{00160885-4E06-6458-4DFE-2E2E901AB8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94"/>
    </mc:Choice>
    <mc:Fallback xmlns="">
      <p:transition spd="slow" advTm="334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5"/>
          <p:cNvSpPr txBox="1">
            <a:spLocks noGrp="1"/>
          </p:cNvSpPr>
          <p:nvPr>
            <p:ph type="title"/>
          </p:nvPr>
        </p:nvSpPr>
        <p:spPr>
          <a:xfrm>
            <a:off x="311700" y="2293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Suurten jätemäärien käsittely voi vaatia lupia </a:t>
            </a:r>
            <a:endParaRPr/>
          </a:p>
        </p:txBody>
      </p:sp>
      <p:sp>
        <p:nvSpPr>
          <p:cNvPr id="138" name="Google Shape;138;p25"/>
          <p:cNvSpPr txBox="1">
            <a:spLocks noGrp="1"/>
          </p:cNvSpPr>
          <p:nvPr>
            <p:ph type="body" idx="1"/>
          </p:nvPr>
        </p:nvSpPr>
        <p:spPr>
          <a:xfrm>
            <a:off x="311700" y="1252850"/>
            <a:ext cx="4853400" cy="26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i"/>
              <a:t>Jos jätteen käsittely ei ole mahdollista syntypaikalla, kuljeta se pakattuna tai peitettynä sovitulle jäteasemalle.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fi"/>
              <a:t>Jäte tulee hyödyntää mahdollisuuksien mukaan kasvualustana tai energiana.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fi"/>
              <a:t>Jätteen käsittely voi vaatia ympäristö- tai toimenpidelupaa tai ilmoitusmenettelyä.</a:t>
            </a:r>
            <a:endParaRPr/>
          </a:p>
        </p:txBody>
      </p:sp>
      <p:sp>
        <p:nvSpPr>
          <p:cNvPr id="139" name="Google Shape;139;p25"/>
          <p:cNvSpPr txBox="1"/>
          <p:nvPr/>
        </p:nvSpPr>
        <p:spPr>
          <a:xfrm>
            <a:off x="5247525" y="4799775"/>
            <a:ext cx="3881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800"/>
              <a:t>Ote Luonnonvarakeskuksen vieraslajijätetoimintamallista, kuva Luke/Anton Lipasti</a:t>
            </a:r>
            <a:endParaRPr sz="800"/>
          </a:p>
        </p:txBody>
      </p:sp>
      <p:pic>
        <p:nvPicPr>
          <p:cNvPr id="140" name="Google Shape;140;p25"/>
          <p:cNvPicPr preferRelativeResize="0"/>
          <p:nvPr/>
        </p:nvPicPr>
        <p:blipFill rotWithShape="1">
          <a:blip r:embed="rId5">
            <a:alphaModFix/>
          </a:blip>
          <a:srcRect t="88173" b="3823"/>
          <a:stretch/>
        </p:blipFill>
        <p:spPr>
          <a:xfrm>
            <a:off x="5601313" y="4424875"/>
            <a:ext cx="3174121" cy="3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5"/>
          <p:cNvSpPr txBox="1"/>
          <p:nvPr/>
        </p:nvSpPr>
        <p:spPr>
          <a:xfrm>
            <a:off x="311700" y="752225"/>
            <a:ext cx="4434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1300"/>
              <a:t>AMMATTIMAISET TOIMIJAT</a:t>
            </a:r>
            <a:endParaRPr sz="1300"/>
          </a:p>
        </p:txBody>
      </p:sp>
      <p:pic>
        <p:nvPicPr>
          <p:cNvPr id="142" name="Google Shape;142;p25"/>
          <p:cNvPicPr preferRelativeResize="0"/>
          <p:nvPr/>
        </p:nvPicPr>
        <p:blipFill rotWithShape="1">
          <a:blip r:embed="rId6">
            <a:alphaModFix/>
          </a:blip>
          <a:srcRect l="-4660" t="-1870" r="4659" b="1870"/>
          <a:stretch/>
        </p:blipFill>
        <p:spPr>
          <a:xfrm>
            <a:off x="5165100" y="752213"/>
            <a:ext cx="3881699" cy="3636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Ääni 1">
            <a:hlinkClick r:id="" action="ppaction://media"/>
            <a:extLst>
              <a:ext uri="{FF2B5EF4-FFF2-40B4-BE49-F238E27FC236}">
                <a16:creationId xmlns:a16="http://schemas.microsoft.com/office/drawing/2014/main" id="{623CF300-2AD4-E1B4-B3E8-3A2D98F28F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30"/>
    </mc:Choice>
    <mc:Fallback xmlns="">
      <p:transition spd="slow" advTm="22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Lisätietoa luentoon liittyen</a:t>
            </a:r>
            <a:endParaRPr/>
          </a:p>
        </p:txBody>
      </p:sp>
      <p:sp>
        <p:nvSpPr>
          <p:cNvPr id="166" name="Google Shape;166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b="1"/>
              <a:t>Vieraslajijätteen käsittelystä Vieraslajit.fi -sivustolla</a:t>
            </a:r>
            <a:endParaRPr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i" u="sng">
                <a:solidFill>
                  <a:schemeClr val="hlink"/>
                </a:solidFill>
                <a:hlinkClick r:id="rId5"/>
              </a:rPr>
              <a:t>https://vieraslajit.fi/info/i-5278</a:t>
            </a:r>
            <a:r>
              <a:rPr lang="fi"/>
              <a:t>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i"/>
              <a:t>Pienet jätemäärät: </a:t>
            </a:r>
            <a:r>
              <a:rPr lang="fi" u="sng">
                <a:solidFill>
                  <a:schemeClr val="hlink"/>
                </a:solidFill>
                <a:hlinkClick r:id="rId6"/>
              </a:rPr>
              <a:t>https://vieraslajit.fi/info/i-1217</a:t>
            </a:r>
            <a:r>
              <a:rPr lang="fi"/>
              <a:t>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i"/>
              <a:t>Suuret määrät ja maa-ainekset: </a:t>
            </a:r>
            <a:r>
              <a:rPr lang="fi" u="sng">
                <a:solidFill>
                  <a:schemeClr val="hlink"/>
                </a:solidFill>
                <a:hlinkClick r:id="rId7"/>
              </a:rPr>
              <a:t>https://vieraslajit.fi/info/i-5226</a:t>
            </a:r>
            <a:r>
              <a:rPr lang="fi"/>
              <a:t>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i" b="1"/>
              <a:t>Luonnonvarakeskuksen vieraslajijätetoimintamalli (2021) </a:t>
            </a:r>
            <a:endParaRPr b="1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fi" u="sng">
                <a:solidFill>
                  <a:schemeClr val="hlink"/>
                </a:solidFill>
                <a:hlinkClick r:id="rId8"/>
              </a:rPr>
              <a:t>https://jukuri.luke.fi/handle/10024/547067</a:t>
            </a:r>
            <a:r>
              <a:rPr lang="fi"/>
              <a:t> </a:t>
            </a:r>
            <a:endParaRPr/>
          </a:p>
        </p:txBody>
      </p:sp>
      <p:pic>
        <p:nvPicPr>
          <p:cNvPr id="3" name="Ääni 2">
            <a:hlinkClick r:id="" action="ppaction://media"/>
            <a:extLst>
              <a:ext uri="{FF2B5EF4-FFF2-40B4-BE49-F238E27FC236}">
                <a16:creationId xmlns:a16="http://schemas.microsoft.com/office/drawing/2014/main" id="{3FA1C03B-DFE7-B3D6-76FA-80EFC96FD9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14"/>
    </mc:Choice>
    <mc:Fallback xmlns="">
      <p:transition spd="slow" advTm="236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Yhteenveto opitusta</a:t>
            </a:r>
            <a:endParaRPr/>
          </a:p>
        </p:txBody>
      </p:sp>
      <p:sp>
        <p:nvSpPr>
          <p:cNvPr id="172" name="Google Shape;172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600"/>
              </a:spcAft>
              <a:buSzPts val="1400"/>
              <a:buChar char="●"/>
            </a:pPr>
            <a:r>
              <a:rPr lang="fi" sz="1400" dirty="0"/>
              <a:t>Vieraslajien torjunnassa valittavat keinot ja ajankohta vaikuttavat merkittävästi toiminnasta syntyvän kasvijätteen määrään.</a:t>
            </a:r>
            <a:endParaRPr sz="1400" dirty="0"/>
          </a:p>
          <a:p>
            <a:pPr marL="457200" lvl="0" indent="-317500" algn="l" rtl="0">
              <a:spcBef>
                <a:spcPts val="0"/>
              </a:spcBef>
              <a:spcAft>
                <a:spcPts val="600"/>
              </a:spcAft>
              <a:buSzPts val="1400"/>
              <a:buChar char="●"/>
            </a:pPr>
            <a:r>
              <a:rPr lang="fi" sz="1400" dirty="0"/>
              <a:t>Vieraslajijätteen ja vieraslajeja sisältävät maa-ainekset kannattaa vaivan ja kuljetuskustannuksien vähentämiseksi pyrkiä käsittelemään torjuntakohteella tai sen läheisyydessä</a:t>
            </a:r>
            <a:endParaRPr sz="1400" dirty="0"/>
          </a:p>
          <a:p>
            <a:pPr marL="457200" lvl="0" indent="-317500" algn="l" rtl="0">
              <a:spcBef>
                <a:spcPts val="0"/>
              </a:spcBef>
              <a:spcAft>
                <a:spcPts val="600"/>
              </a:spcAft>
              <a:buSzPts val="1400"/>
              <a:buChar char="●"/>
            </a:pPr>
            <a:r>
              <a:rPr lang="fi" sz="1400" dirty="0"/>
              <a:t>Vieraslajijätteen oikea käsittely, myös kuljetuksen aikana, ennaltaehkäisee vieraslajien leviämistä uusille alueille.</a:t>
            </a:r>
            <a:endParaRPr sz="1400" dirty="0"/>
          </a:p>
          <a:p>
            <a:pPr marL="457200" lvl="0" indent="-317500" algn="l" rtl="0">
              <a:spcBef>
                <a:spcPts val="0"/>
              </a:spcBef>
              <a:spcAft>
                <a:spcPts val="600"/>
              </a:spcAft>
              <a:buSzPts val="1400"/>
              <a:buChar char="●"/>
            </a:pPr>
            <a:r>
              <a:rPr lang="fi" sz="1400" dirty="0"/>
              <a:t>Kasvijätteen, varsinkin suurien määrien ja maa-ainesten käsittelyyn voivat ammattimaiset toimijat joutua hakemaan mm. ympäristölupaa tai toimenpidelupaa tai tehdä ilmoitusmenettelyn kuntaan.</a:t>
            </a:r>
            <a:endParaRPr sz="1400" dirty="0"/>
          </a:p>
          <a:p>
            <a:pPr marL="457200" lvl="0" indent="-317500" algn="l" rtl="0">
              <a:spcBef>
                <a:spcPts val="0"/>
              </a:spcBef>
              <a:spcAft>
                <a:spcPts val="600"/>
              </a:spcAft>
              <a:buSzPts val="1400"/>
              <a:buChar char="●"/>
            </a:pPr>
            <a:r>
              <a:rPr lang="fi" sz="1400" dirty="0"/>
              <a:t>Ammattitoimijoiden tulee olla selvillä, onko heidän toiminnassaan jollakin tavalla EU- tai Suomen vieraslajiluetteloiden lajeja, ja estää lajien leviäminen hallinnassa olevan alueen ulkopuolelle. Maanomistajan velvollisuuksiin kuuluu hävittää EU- tai Suomen vieraslajiluetteloihin kuuluvat lajit hallinnassaan olevilta alueilta kohtuullisiksi katsotuilla tavoilla ja kustannuksilla. </a:t>
            </a:r>
            <a:endParaRPr sz="1400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400"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2" name="Ääni 1">
            <a:hlinkClick r:id="" action="ppaction://media"/>
            <a:extLst>
              <a:ext uri="{FF2B5EF4-FFF2-40B4-BE49-F238E27FC236}">
                <a16:creationId xmlns:a16="http://schemas.microsoft.com/office/drawing/2014/main" id="{849FC0C3-23F3-783A-488F-94202FB65E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661"/>
    </mc:Choice>
    <mc:Fallback xmlns="">
      <p:transition spd="slow" advTm="68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9AA8E68-AC70-CD37-F2CE-B4A0E5BF31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65036" y="2254149"/>
            <a:ext cx="4906812" cy="1105695"/>
          </a:xfrm>
        </p:spPr>
        <p:txBody>
          <a:bodyPr>
            <a:noAutofit/>
          </a:bodyPr>
          <a:lstStyle/>
          <a:p>
            <a:pPr marL="114300" indent="0" algn="just">
              <a:buNone/>
            </a:pPr>
            <a:r>
              <a:rPr lang="fi-FI" sz="8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Georgia" panose="02040502050405020303" pitchFamily="18" charset="0"/>
              </a:rPr>
              <a:t>Life on Euroopan unionin rahoitusjärjestelmä, jonka tarkoituksena on kehittää yhteistä ympäristöpolitiikkaa ja lainsäädäntöä tukemalla luonnonsuojelu- ja ympäristöhankkeita eri puolilla Eurooppaa. </a:t>
            </a:r>
          </a:p>
          <a:p>
            <a:pPr algn="just"/>
            <a:endParaRPr lang="fi-FI" sz="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  <a:p>
            <a:pPr marL="114300" indent="0" algn="just">
              <a:buNone/>
            </a:pPr>
            <a:r>
              <a:rPr lang="fi-FI" sz="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VieKas</a:t>
            </a:r>
            <a:r>
              <a:rPr lang="fi-FI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 LIFE (2018–2023) on Suomen luonnonsuojeluliiton vetämä haitallisiin vieraslajeihin keskittyvä hanke, jonka tavoitteena on lisätä suomalaisten kuntien ja asukkaiden vieraslajitietoisuutta sekä edistää vieraslajien kartoitus- ja torjuntatoimintaa.</a:t>
            </a:r>
            <a:endParaRPr lang="fi-FI" sz="800" b="0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Georgia" panose="02040502050405020303" pitchFamily="18" charset="0"/>
            </a:endParaRPr>
          </a:p>
          <a:p>
            <a:pPr algn="just"/>
            <a:endParaRPr lang="fi-FI" sz="800" b="0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Georgia" panose="02040502050405020303" pitchFamily="18" charset="0"/>
            </a:endParaRPr>
          </a:p>
          <a:p>
            <a:pPr marL="114300" indent="0" algn="just">
              <a:buNone/>
            </a:pPr>
            <a:r>
              <a:rPr lang="fi-FI" sz="8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Georgia" panose="02040502050405020303" pitchFamily="18" charset="0"/>
              </a:rPr>
              <a:t>Tämän kurssin luentojen sisältö ja muu hankkeen tekemä viestintä edustaa ainoastaan Suomen luonnonsuojeluliiton koordinoiman </a:t>
            </a:r>
            <a:r>
              <a:rPr lang="fi-FI" sz="800" b="0" i="0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Georgia" panose="02040502050405020303" pitchFamily="18" charset="0"/>
              </a:rPr>
              <a:t>VieKas</a:t>
            </a:r>
            <a:r>
              <a:rPr lang="fi-FI" sz="8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Georgia" panose="02040502050405020303" pitchFamily="18" charset="0"/>
              </a:rPr>
              <a:t> LIFE -hankkeen näkemyksiä. </a:t>
            </a:r>
            <a:r>
              <a:rPr lang="fi-FI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CINEA</a:t>
            </a:r>
            <a:r>
              <a:rPr lang="fi-FI" sz="8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Georgia" panose="02040502050405020303" pitchFamily="18" charset="0"/>
              </a:rPr>
              <a:t>/Euroopan komissio ei ole </a:t>
            </a:r>
            <a:r>
              <a:rPr lang="fi-FI" sz="800" b="0" i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Georgia" panose="02040502050405020303" pitchFamily="18" charset="0"/>
              </a:rPr>
              <a:t>vastuussa </a:t>
            </a:r>
            <a:r>
              <a:rPr lang="fi-FI" sz="80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kurssin</a:t>
            </a:r>
            <a:r>
              <a:rPr lang="fi-FI" sz="800" b="0" i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fi-FI" sz="8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Georgia" panose="02040502050405020303" pitchFamily="18" charset="0"/>
              </a:rPr>
              <a:t>sisältämän informaation mahdollisesta käytöstä.</a:t>
            </a:r>
            <a:endParaRPr lang="fi-FI" sz="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AB541567-166F-8BB2-105B-820EEDD477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155" t="18087" r="18464" b="18685"/>
          <a:stretch/>
        </p:blipFill>
        <p:spPr>
          <a:xfrm>
            <a:off x="5012468" y="4335973"/>
            <a:ext cx="589834" cy="588395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E7C659E0-594E-50EC-85B6-4867DB3A9E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8915" y="4503009"/>
            <a:ext cx="1042748" cy="358116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48FED4C9-CD15-FA9D-8613-31DAF64DE6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7485" y="4329617"/>
            <a:ext cx="1300359" cy="681850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1B0E3D9D-D5A0-AC79-2C9D-FDFB080C83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86929" y="2358381"/>
            <a:ext cx="1004002" cy="723008"/>
          </a:xfrm>
          <a:prstGeom prst="rect">
            <a:avLst/>
          </a:prstGeom>
        </p:spPr>
      </p:pic>
      <p:pic>
        <p:nvPicPr>
          <p:cNvPr id="21" name="Kuva 20">
            <a:extLst>
              <a:ext uri="{FF2B5EF4-FFF2-40B4-BE49-F238E27FC236}">
                <a16:creationId xmlns:a16="http://schemas.microsoft.com/office/drawing/2014/main" id="{A5DBFFBA-F952-C9B4-ED92-817519152E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6143" y="3474754"/>
            <a:ext cx="3220278" cy="557843"/>
          </a:xfrm>
          <a:prstGeom prst="rect">
            <a:avLst/>
          </a:prstGeom>
        </p:spPr>
      </p:pic>
      <p:pic>
        <p:nvPicPr>
          <p:cNvPr id="25" name="Kuva 24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6036C10A-6BC1-EF88-68DC-BAF4C11A71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76515" y="4503009"/>
            <a:ext cx="1348349" cy="421359"/>
          </a:xfrm>
          <a:prstGeom prst="rect">
            <a:avLst/>
          </a:prstGeom>
        </p:spPr>
      </p:pic>
      <p:pic>
        <p:nvPicPr>
          <p:cNvPr id="29" name="Kuva 28">
            <a:extLst>
              <a:ext uri="{FF2B5EF4-FFF2-40B4-BE49-F238E27FC236}">
                <a16:creationId xmlns:a16="http://schemas.microsoft.com/office/drawing/2014/main" id="{D16CA891-B211-5382-E1C0-1A6AB3F97B2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876" t="2257" r="1192" b="8601"/>
          <a:stretch/>
        </p:blipFill>
        <p:spPr>
          <a:xfrm>
            <a:off x="670063" y="4260303"/>
            <a:ext cx="880245" cy="690490"/>
          </a:xfrm>
          <a:prstGeom prst="rect">
            <a:avLst/>
          </a:prstGeom>
        </p:spPr>
      </p:pic>
      <p:pic>
        <p:nvPicPr>
          <p:cNvPr id="31" name="Kuva 30">
            <a:extLst>
              <a:ext uri="{FF2B5EF4-FFF2-40B4-BE49-F238E27FC236}">
                <a16:creationId xmlns:a16="http://schemas.microsoft.com/office/drawing/2014/main" id="{0DB5676C-28AF-CB93-73BE-D879EF16A2D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2152" y="2358381"/>
            <a:ext cx="1856162" cy="530332"/>
          </a:xfrm>
          <a:prstGeom prst="rect">
            <a:avLst/>
          </a:prstGeom>
        </p:spPr>
      </p:pic>
      <p:pic>
        <p:nvPicPr>
          <p:cNvPr id="33" name="Kuva 32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2DEC69C7-2134-CF1A-76AE-48AB8675DD2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90931" y="4481846"/>
            <a:ext cx="1134924" cy="400443"/>
          </a:xfrm>
          <a:prstGeom prst="rect">
            <a:avLst/>
          </a:prstGeom>
        </p:spPr>
      </p:pic>
      <p:pic>
        <p:nvPicPr>
          <p:cNvPr id="38" name="Kuva 37" descr="Kuva, joka sisältää kohteen ulko, ruoho, taivas, puu&#10;&#10;Kuvaus luotu automaattisesti">
            <a:extLst>
              <a:ext uri="{FF2B5EF4-FFF2-40B4-BE49-F238E27FC236}">
                <a16:creationId xmlns:a16="http://schemas.microsoft.com/office/drawing/2014/main" id="{DD925DFE-FECD-9023-9CE2-0F7E68A86218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b="46005"/>
          <a:stretch/>
        </p:blipFill>
        <p:spPr>
          <a:xfrm>
            <a:off x="0" y="-1180315"/>
            <a:ext cx="9136841" cy="3288107"/>
          </a:xfrm>
          <a:prstGeom prst="rect">
            <a:avLst/>
          </a:prstGeom>
        </p:spPr>
      </p:pic>
      <p:sp>
        <p:nvSpPr>
          <p:cNvPr id="39" name="Tekstiruutu 38">
            <a:extLst>
              <a:ext uri="{FF2B5EF4-FFF2-40B4-BE49-F238E27FC236}">
                <a16:creationId xmlns:a16="http://schemas.microsoft.com/office/drawing/2014/main" id="{644AB408-AB19-CB49-A8E4-0A2E55986FA0}"/>
              </a:ext>
            </a:extLst>
          </p:cNvPr>
          <p:cNvSpPr txBox="1"/>
          <p:nvPr/>
        </p:nvSpPr>
        <p:spPr>
          <a:xfrm>
            <a:off x="386143" y="2942843"/>
            <a:ext cx="184217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800" dirty="0" err="1">
                <a:solidFill>
                  <a:srgbClr val="548531"/>
                </a:solidFill>
              </a:rPr>
              <a:t>Finvasive</a:t>
            </a:r>
            <a:r>
              <a:rPr lang="fi-FI" sz="800" dirty="0">
                <a:solidFill>
                  <a:srgbClr val="548531"/>
                </a:solidFill>
              </a:rPr>
              <a:t> LIFE LIFE17/NAT/FI/0528</a:t>
            </a:r>
          </a:p>
        </p:txBody>
      </p:sp>
      <p:pic>
        <p:nvPicPr>
          <p:cNvPr id="4" name="Ääni 3">
            <a:hlinkClick r:id="" action="ppaction://media"/>
            <a:extLst>
              <a:ext uri="{FF2B5EF4-FFF2-40B4-BE49-F238E27FC236}">
                <a16:creationId xmlns:a16="http://schemas.microsoft.com/office/drawing/2014/main" id="{8860EFA2-AF0C-1AC2-1FCC-999F32C4E8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10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93"/>
    </mc:Choice>
    <mc:Fallback xmlns="">
      <p:transition spd="slow" advTm="18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0" y="408275"/>
            <a:ext cx="8520600" cy="92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Vieraslajikurssi</a:t>
            </a: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829800" y="1796300"/>
            <a:ext cx="7484400" cy="28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2550" dirty="0"/>
              <a:t>7.1. Vieraslajijätteen merkitys vieraslajien leviämisriskinä</a:t>
            </a:r>
            <a:endParaRPr sz="2550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50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2550" dirty="0"/>
              <a:t>7.2. Pienten jäte-erien käsittely</a:t>
            </a:r>
            <a:endParaRPr sz="2550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50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2550" dirty="0"/>
              <a:t>7.3. Suurempien jäte-erien ja maa-ainesten käsittely</a:t>
            </a:r>
            <a:endParaRPr sz="2550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50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2550" dirty="0"/>
              <a:t>7.4. Vieraslajijätteen käsittelyyn tarvittavat luvat</a:t>
            </a:r>
            <a:endParaRPr sz="2550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" name="Ääni 1">
            <a:hlinkClick r:id="" action="ppaction://media"/>
            <a:extLst>
              <a:ext uri="{FF2B5EF4-FFF2-40B4-BE49-F238E27FC236}">
                <a16:creationId xmlns:a16="http://schemas.microsoft.com/office/drawing/2014/main" id="{6AC19EAE-E5DF-9CD1-AF72-6D80212759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58"/>
    </mc:Choice>
    <mc:Fallback xmlns="">
      <p:transition spd="slow" advTm="25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3032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Mitä opit tällä luennolla?</a:t>
            </a:r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66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342900" algn="l" rtl="0">
              <a:spcBef>
                <a:spcPts val="1200"/>
              </a:spcBef>
              <a:spcAft>
                <a:spcPts val="600"/>
              </a:spcAft>
              <a:buSzPts val="1800"/>
              <a:buChar char="●"/>
            </a:pPr>
            <a:r>
              <a:rPr lang="fi" dirty="0"/>
              <a:t>Ymmärrät vieraslajijätteen merkityksen vieraslajien leviämisriskinä ja osaat välttää riskin toteutumista.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600"/>
              </a:spcAft>
              <a:buSzPts val="1800"/>
              <a:buChar char="●"/>
            </a:pPr>
            <a:r>
              <a:rPr lang="fi" dirty="0"/>
              <a:t>Opit huomioimaan torjuntatyöstä syntyvän vieraslajijätteen ja sen käsittelyn työn suunnittelussa ja toimeenpanossa.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600"/>
              </a:spcAft>
              <a:buSzPts val="1800"/>
              <a:buChar char="●"/>
            </a:pPr>
            <a:r>
              <a:rPr lang="fi" dirty="0"/>
              <a:t>Opit tuntemaan vieraslajijätteisiin ja niiden käsittelyyn liittyvää sääntelyä ja suosituksia.</a:t>
            </a:r>
            <a:endParaRPr dirty="0"/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4" name="Ääni 3">
            <a:hlinkClick r:id="" action="ppaction://media"/>
            <a:extLst>
              <a:ext uri="{FF2B5EF4-FFF2-40B4-BE49-F238E27FC236}">
                <a16:creationId xmlns:a16="http://schemas.microsoft.com/office/drawing/2014/main" id="{EB5E3A2D-0E08-B100-972B-33FC7504F3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06"/>
    </mc:Choice>
    <mc:Fallback xmlns="">
      <p:transition spd="slow" advTm="24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subTitle" idx="1"/>
          </p:nvPr>
        </p:nvSpPr>
        <p:spPr>
          <a:xfrm>
            <a:off x="1090050" y="1907850"/>
            <a:ext cx="69639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fi" dirty="0"/>
              <a:t>7.1. </a:t>
            </a:r>
            <a:r>
              <a:rPr lang="fi" sz="2800" dirty="0"/>
              <a:t>Vieraslajijätteen merkitys vieraslajien leviämisriskinä</a:t>
            </a:r>
            <a:endParaRPr dirty="0"/>
          </a:p>
        </p:txBody>
      </p:sp>
      <p:pic>
        <p:nvPicPr>
          <p:cNvPr id="2" name="Ääni 1">
            <a:hlinkClick r:id="" action="ppaction://media"/>
            <a:extLst>
              <a:ext uri="{FF2B5EF4-FFF2-40B4-BE49-F238E27FC236}">
                <a16:creationId xmlns:a16="http://schemas.microsoft.com/office/drawing/2014/main" id="{448C95AA-9B5A-1F26-D82C-E2203B13D7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33"/>
    </mc:Choice>
    <mc:Fallback xmlns="">
      <p:transition spd="slow" advTm="54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fi">
                <a:solidFill>
                  <a:schemeClr val="dk2"/>
                </a:solidFill>
              </a:rPr>
              <a:t>Vieraslajijätteen merkitys vieraslajien leviämisriskinä</a:t>
            </a:r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10000"/>
          </a:bodyPr>
          <a:lstStyle/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fi" dirty="0"/>
              <a:t>Vieraslajien torjunnassa syntyy lajista riippuen tavallisesti joko kasvijätettä (maanpäälliset osat sekä juuret, maavarret tai rönsyt) tai maa-ainesjätettä (siemenpankkia tai juurakon-/maavarren paloja sisältävä maa-aines).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fi" dirty="0"/>
              <a:t>Vieraskasvilajeja sisältävän kasvijätteen sekä siemeniä tai vieraseläinlajien munia tai toukkia sisältävän maa-aineksen käsittelyssä tulee olla erityisen huolellinen, sillä vieraslajit voivat levitä niiden mukana uusille kasvupaikoille. Aina kun mahdollista, syntynyt jäte kannattaa ensisijaisesti käsitellä tai loppusijoittaa syntypaikallaan poiskuljettamisen sijasta.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fi" dirty="0"/>
              <a:t>Rakennushankkeissa ja erityisesti liikenneväylien rakentamisessa voi syntyä muun jätteen lisäksi suuria määriä vieraskasveja sisältävää, hankalasti käsiteltävää ja sijoitettavaa maa-ainesjätettä. Kustannusten ja vaivan välttämiseksi sekä leviämisriskin pienentämiseksi on tärkeää kartoittaa suunnittelualue ja torjua vieraslajit ennen hankkeen aloittamista.</a:t>
            </a:r>
            <a:endParaRPr dirty="0"/>
          </a:p>
        </p:txBody>
      </p:sp>
      <p:pic>
        <p:nvPicPr>
          <p:cNvPr id="2" name="Ääni 1">
            <a:hlinkClick r:id="" action="ppaction://media"/>
            <a:extLst>
              <a:ext uri="{FF2B5EF4-FFF2-40B4-BE49-F238E27FC236}">
                <a16:creationId xmlns:a16="http://schemas.microsoft.com/office/drawing/2014/main" id="{1376CA7B-0D92-0A0D-0777-67E921C23D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548"/>
    </mc:Choice>
    <mc:Fallback xmlns="">
      <p:transition spd="slow" advTm="665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fi">
                <a:solidFill>
                  <a:schemeClr val="dk2"/>
                </a:solidFill>
              </a:rPr>
              <a:t>Vieraslajijätteen merkitys vieraslajien leviämisriskinä</a:t>
            </a:r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600"/>
              </a:spcAft>
              <a:buSzPts val="1800"/>
              <a:buChar char="●"/>
            </a:pPr>
            <a:r>
              <a:rPr lang="fi" dirty="0"/>
              <a:t>Kotitalouksissa ja puutarhoissa syntyvää kasvijätettä ei saa vieraslajien osalta vieraslajilain</a:t>
            </a:r>
            <a:r>
              <a:rPr lang="fi" dirty="0">
                <a:solidFill>
                  <a:srgbClr val="FF0000"/>
                </a:solidFill>
              </a:rPr>
              <a:t>*</a:t>
            </a:r>
            <a:r>
              <a:rPr lang="fi" dirty="0"/>
              <a:t> ja kaiken puutarhajätteen osalta jätelain</a:t>
            </a:r>
            <a:r>
              <a:rPr lang="fi" dirty="0">
                <a:solidFill>
                  <a:srgbClr val="FF0000"/>
                </a:solidFill>
              </a:rPr>
              <a:t>**</a:t>
            </a:r>
            <a:r>
              <a:rPr lang="fi" dirty="0"/>
              <a:t> mukaan siirtää ja kasata oman kiinteistön rajojen ulkopuolelle. Tällaisia luvattomia kasvijätetunkioita kuitenkin Suomessa esiintyy pientaloalueilla.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i" dirty="0"/>
              <a:t>Kotipihat ja puutarhat ovat Pohjoismaissa merkittävin haitallisten vieraslajien leviämislähde, minkä epäillään johtuvan juuri kasvijätteen huolimattomasta käsittelystä.</a:t>
            </a:r>
            <a:endParaRPr dirty="0"/>
          </a:p>
        </p:txBody>
      </p:sp>
      <p:sp>
        <p:nvSpPr>
          <p:cNvPr id="79" name="Google Shape;79;p17"/>
          <p:cNvSpPr txBox="1"/>
          <p:nvPr/>
        </p:nvSpPr>
        <p:spPr>
          <a:xfrm>
            <a:off x="6115850" y="4409700"/>
            <a:ext cx="3900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>
                <a:solidFill>
                  <a:schemeClr val="dk2"/>
                </a:solidFill>
              </a:rPr>
              <a:t>  </a:t>
            </a:r>
            <a:r>
              <a:rPr lang="fi">
                <a:solidFill>
                  <a:srgbClr val="FF0000"/>
                </a:solidFill>
              </a:rPr>
              <a:t>*</a:t>
            </a:r>
            <a:r>
              <a:rPr lang="fi">
                <a:solidFill>
                  <a:schemeClr val="dk2"/>
                </a:solidFill>
              </a:rPr>
              <a:t>  §3 (</a:t>
            </a:r>
            <a:r>
              <a:rPr lang="fi">
                <a:solidFill>
                  <a:schemeClr val="dk2"/>
                </a:solidFill>
                <a:highlight>
                  <a:srgbClr val="FFFFFF"/>
                </a:highlight>
              </a:rPr>
              <a:t>1709/2015)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>
                <a:solidFill>
                  <a:srgbClr val="FF0000"/>
                </a:solidFill>
              </a:rPr>
              <a:t>* *</a:t>
            </a:r>
            <a:r>
              <a:rPr lang="fi">
                <a:solidFill>
                  <a:schemeClr val="dk2"/>
                </a:solidFill>
              </a:rPr>
              <a:t> Jätelaki §13 (</a:t>
            </a:r>
            <a:r>
              <a:rPr lang="fi">
                <a:solidFill>
                  <a:schemeClr val="dk2"/>
                </a:solidFill>
                <a:highlight>
                  <a:srgbClr val="FFFFFF"/>
                </a:highlight>
              </a:rPr>
              <a:t>17.6.2011/646)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2" name="Ääni 1">
            <a:hlinkClick r:id="" action="ppaction://media"/>
            <a:extLst>
              <a:ext uri="{FF2B5EF4-FFF2-40B4-BE49-F238E27FC236}">
                <a16:creationId xmlns:a16="http://schemas.microsoft.com/office/drawing/2014/main" id="{8C09673F-047E-A7A7-76EC-2C7A85423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55"/>
    </mc:Choice>
    <mc:Fallback xmlns="">
      <p:transition spd="slow" advTm="351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fi">
                <a:solidFill>
                  <a:schemeClr val="dk2"/>
                </a:solidFill>
              </a:rPr>
              <a:t>Vieraslajijätteen merkitys vieraslajien leviämisriskinä</a:t>
            </a:r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dirty="0"/>
              <a:t>Kasvijätteenä helposti leviäviä vieraskasvilajeja</a:t>
            </a: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fi" sz="1400" dirty="0"/>
              <a:t>Kasvinosista: kurtturuusu, kanadan- ja kiehkuravesirutto, japanintatar, sahalinintatar, hamppuvillakko, viitapihlaja-angervo, etelänruttojuuri, kanadanpiisku, valko- ja punakarhunköynnös, lammikki.</a:t>
            </a:r>
            <a:endParaRPr sz="1400" dirty="0"/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fi" sz="1400" dirty="0"/>
              <a:t>Siementen kypsyttyä: kurtturuusu, komealupiini, jättipalsami, alaskanlupiini, hamppuvillakko, rikkapalsami, lännenpalsami, jättiputket, isosorsimo, kanadanpiisku, jättipoimulehti, keltamajavankaali.</a:t>
            </a:r>
            <a:endParaRPr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dirty="0"/>
              <a:t>Maa-aineksen seassa juurakonpaloina, siemeninä tai munina ja toukkina helposti leviäviä vieraslajeja</a:t>
            </a: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fi" sz="1400" dirty="0"/>
              <a:t>Jättipalsami, jättiputket, komealupiini, keltamajavankaali, kurtturuusu, rikkapalsami, lännenpalsami, espanjansiruetana, mustapääetana, hamppuvillakko, etelänruttojuuri, japanintatar, sahalinintatar, jättipoimulehti.</a:t>
            </a:r>
            <a:endParaRPr sz="1400" dirty="0"/>
          </a:p>
        </p:txBody>
      </p:sp>
      <p:pic>
        <p:nvPicPr>
          <p:cNvPr id="4" name="Ääni 3">
            <a:hlinkClick r:id="" action="ppaction://media"/>
            <a:extLst>
              <a:ext uri="{FF2B5EF4-FFF2-40B4-BE49-F238E27FC236}">
                <a16:creationId xmlns:a16="http://schemas.microsoft.com/office/drawing/2014/main" id="{E77E5A24-89A4-DF8D-7A01-C09C0A9676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329"/>
    </mc:Choice>
    <mc:Fallback xmlns="">
      <p:transition spd="slow" advTm="65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>
            <a:spLocks noGrp="1"/>
          </p:cNvSpPr>
          <p:nvPr>
            <p:ph type="subTitle" idx="1"/>
          </p:nvPr>
        </p:nvSpPr>
        <p:spPr>
          <a:xfrm>
            <a:off x="1090050" y="1907850"/>
            <a:ext cx="69639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10000"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fi"/>
              <a:t>7.2 Pienten jätemäärien käsittely (kotitaloudet)</a:t>
            </a:r>
            <a:endParaRPr/>
          </a:p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Ääni 4">
            <a:hlinkClick r:id="" action="ppaction://media"/>
            <a:extLst>
              <a:ext uri="{FF2B5EF4-FFF2-40B4-BE49-F238E27FC236}">
                <a16:creationId xmlns:a16="http://schemas.microsoft.com/office/drawing/2014/main" id="{F95E4DD1-2C05-A07F-0A00-972DB20B5E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43"/>
    </mc:Choice>
    <mc:Fallback xmlns="">
      <p:transition spd="slow" advTm="8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>
            <a:spLocks noGrp="1"/>
          </p:cNvSpPr>
          <p:nvPr>
            <p:ph type="title"/>
          </p:nvPr>
        </p:nvSpPr>
        <p:spPr>
          <a:xfrm>
            <a:off x="311700" y="162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Pienet jätemäärät kannattaa aina käsitellä syntypaikalla</a:t>
            </a:r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body" idx="1"/>
          </p:nvPr>
        </p:nvSpPr>
        <p:spPr>
          <a:xfrm>
            <a:off x="0" y="1407725"/>
            <a:ext cx="4793100" cy="29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429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i"/>
              <a:t>Varmista vieraslajin oikea tunnistus ja selvitä miten laji lisääntyy ja leviää.</a:t>
            </a:r>
            <a:endParaRPr/>
          </a:p>
          <a:p>
            <a:pPr marL="457200" lvl="0" indent="-342900" algn="l" rtl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fi"/>
              <a:t>Valitse torjuntamenetelmä ja -ajankohta niin, että helposti leviävää jätettä syntyy mahdollisimman vähän.</a:t>
            </a:r>
            <a:endParaRPr/>
          </a:p>
          <a:p>
            <a:pPr marL="457200" lvl="0" indent="-342900" algn="l" rtl="0">
              <a:lnSpc>
                <a:spcPct val="95000"/>
              </a:lnSpc>
              <a:spcBef>
                <a:spcPts val="1000"/>
              </a:spcBef>
              <a:spcAft>
                <a:spcPts val="1000"/>
              </a:spcAft>
              <a:buSzPts val="1800"/>
              <a:buChar char="●"/>
            </a:pPr>
            <a:r>
              <a:rPr lang="fi"/>
              <a:t>Erottele juurakoista ja siemenistä lisääntymiskyvyttömät kasvinosat, jotka voidaan jättää paikalle maatumaan, kompostoriin tai biojätekeräykseen – mikäli se on sallittua.</a:t>
            </a:r>
            <a:endParaRPr sz="1500"/>
          </a:p>
        </p:txBody>
      </p:sp>
      <p:pic>
        <p:nvPicPr>
          <p:cNvPr id="97" name="Google Shape;97;p20"/>
          <p:cNvPicPr preferRelativeResize="0"/>
          <p:nvPr/>
        </p:nvPicPr>
        <p:blipFill rotWithShape="1">
          <a:blip r:embed="rId5">
            <a:alphaModFix/>
          </a:blip>
          <a:srcRect l="5766" t="2614" r="3711" b="49241"/>
          <a:stretch/>
        </p:blipFill>
        <p:spPr>
          <a:xfrm>
            <a:off x="4709700" y="1117417"/>
            <a:ext cx="4434300" cy="3144509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20"/>
          <p:cNvSpPr txBox="1"/>
          <p:nvPr/>
        </p:nvSpPr>
        <p:spPr>
          <a:xfrm>
            <a:off x="4636950" y="4612625"/>
            <a:ext cx="4434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900"/>
              <a:t>Ote Luonnonvarakeskuksen vieraslajijätetoimintamallista, kuva Luke/Anton Lipasti</a:t>
            </a:r>
            <a:endParaRPr sz="900"/>
          </a:p>
        </p:txBody>
      </p:sp>
      <p:pic>
        <p:nvPicPr>
          <p:cNvPr id="99" name="Google Shape;99;p20"/>
          <p:cNvPicPr preferRelativeResize="0"/>
          <p:nvPr/>
        </p:nvPicPr>
        <p:blipFill rotWithShape="1">
          <a:blip r:embed="rId5">
            <a:alphaModFix/>
          </a:blip>
          <a:srcRect t="88173" b="3823"/>
          <a:stretch/>
        </p:blipFill>
        <p:spPr>
          <a:xfrm>
            <a:off x="5267038" y="4205550"/>
            <a:ext cx="3174121" cy="3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0"/>
          <p:cNvSpPr txBox="1"/>
          <p:nvPr/>
        </p:nvSpPr>
        <p:spPr>
          <a:xfrm>
            <a:off x="358800" y="735125"/>
            <a:ext cx="4434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1300"/>
              <a:t>KOTITALOUDET</a:t>
            </a:r>
            <a:endParaRPr sz="1300"/>
          </a:p>
        </p:txBody>
      </p:sp>
      <p:pic>
        <p:nvPicPr>
          <p:cNvPr id="2" name="Ääni 1">
            <a:hlinkClick r:id="" action="ppaction://media"/>
            <a:extLst>
              <a:ext uri="{FF2B5EF4-FFF2-40B4-BE49-F238E27FC236}">
                <a16:creationId xmlns:a16="http://schemas.microsoft.com/office/drawing/2014/main" id="{1953FA4E-DCEE-476E-D98B-F44F38C5C6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146"/>
    </mc:Choice>
    <mc:Fallback xmlns="">
      <p:transition spd="slow" advTm="33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16352</TotalTime>
  <Words>965</Words>
  <Application>Microsoft Macintosh PowerPoint</Application>
  <PresentationFormat>Näytössä katseltava esitys (16:9)</PresentationFormat>
  <Paragraphs>88</Paragraphs>
  <Slides>17</Slides>
  <Notes>16</Notes>
  <HiddenSlides>0</HiddenSlides>
  <MMClips>17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17</vt:i4>
      </vt:variant>
    </vt:vector>
  </HeadingPairs>
  <TitlesOfParts>
    <vt:vector size="21" baseType="lpstr">
      <vt:lpstr>Arial</vt:lpstr>
      <vt:lpstr>Georgia</vt:lpstr>
      <vt:lpstr>Verdana</vt:lpstr>
      <vt:lpstr>Simple Light</vt:lpstr>
      <vt:lpstr>PowerPoint-esitys</vt:lpstr>
      <vt:lpstr>Vieraslajikurssi</vt:lpstr>
      <vt:lpstr>Mitä opit tällä luennolla?</vt:lpstr>
      <vt:lpstr>PowerPoint-esitys</vt:lpstr>
      <vt:lpstr>Vieraslajijätteen merkitys vieraslajien leviämisriskinä</vt:lpstr>
      <vt:lpstr>Vieraslajijätteen merkitys vieraslajien leviämisriskinä</vt:lpstr>
      <vt:lpstr>Vieraslajijätteen merkitys vieraslajien leviämisriskinä</vt:lpstr>
      <vt:lpstr>PowerPoint-esitys</vt:lpstr>
      <vt:lpstr>Pienet jätemäärät kannattaa aina käsitellä syntypaikalla</vt:lpstr>
      <vt:lpstr>Pienet jätemäärät kannattaa aina käsitellä syntypaikalla</vt:lpstr>
      <vt:lpstr>PowerPoint-esitys</vt:lpstr>
      <vt:lpstr>Ammattilaisten tulee olla selvillä, liittyykö työkohteeseen vieraslajeja</vt:lpstr>
      <vt:lpstr>Suurten jätemäärien käsittely voi vaatia lupia </vt:lpstr>
      <vt:lpstr>Suurten jätemäärien käsittely voi vaatia lupia </vt:lpstr>
      <vt:lpstr>Lisätietoa luentoon liittyen</vt:lpstr>
      <vt:lpstr>Yhteenveto opitusta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Vieraslajikurssi</dc:title>
  <cp:lastModifiedBy>Markus Seppälä</cp:lastModifiedBy>
  <cp:revision>17</cp:revision>
  <dcterms:modified xsi:type="dcterms:W3CDTF">2023-08-22T10:56:36Z</dcterms:modified>
</cp:coreProperties>
</file>