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3.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5"/>
  </p:notesMasterIdLst>
  <p:sldIdLst>
    <p:sldId id="282" r:id="rId2"/>
    <p:sldId id="256" r:id="rId3"/>
    <p:sldId id="257" r:id="rId4"/>
    <p:sldId id="283" r:id="rId5"/>
    <p:sldId id="258" r:id="rId6"/>
    <p:sldId id="512" r:id="rId7"/>
    <p:sldId id="504" r:id="rId8"/>
    <p:sldId id="519" r:id="rId9"/>
    <p:sldId id="520" r:id="rId10"/>
    <p:sldId id="514" r:id="rId11"/>
    <p:sldId id="515" r:id="rId12"/>
    <p:sldId id="497" r:id="rId13"/>
    <p:sldId id="260" r:id="rId14"/>
    <p:sldId id="502" r:id="rId15"/>
    <p:sldId id="499" r:id="rId16"/>
    <p:sldId id="517" r:id="rId17"/>
    <p:sldId id="518" r:id="rId18"/>
    <p:sldId id="265" r:id="rId19"/>
    <p:sldId id="259" r:id="rId20"/>
    <p:sldId id="261" r:id="rId21"/>
    <p:sldId id="266" r:id="rId22"/>
    <p:sldId id="267" r:id="rId23"/>
    <p:sldId id="268" r:id="rId24"/>
    <p:sldId id="516" r:id="rId25"/>
    <p:sldId id="270" r:id="rId26"/>
    <p:sldId id="271" r:id="rId27"/>
    <p:sldId id="269" r:id="rId28"/>
    <p:sldId id="470" r:id="rId29"/>
    <p:sldId id="496" r:id="rId30"/>
    <p:sldId id="509" r:id="rId31"/>
    <p:sldId id="489" r:id="rId32"/>
    <p:sldId id="273" r:id="rId33"/>
    <p:sldId id="276"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Linden" initials="" lastIdx="5" clrIdx="0"/>
  <p:cmAuthor id="1" name="Markus Seppälä" initials="" lastIdx="6" clrIdx="1"/>
  <p:cmAuthor id="2" name="Mia Tapio" initials="" lastIdx="3" clrIdx="2"/>
  <p:cmAuthor id="3" name="Leena Huhtama"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p:cViewPr varScale="1">
        <p:scale>
          <a:sx n="120" d="100"/>
          <a:sy n="120" d="100"/>
        </p:scale>
        <p:origin x="200" y="7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1-20T11:41:16.452" idx="1">
    <p:pos x="6000" y="0"/>
    <p:text>Ehkä vielä voisi lisätä: Miten tiedotat alueen käyttäjiä torjuntatoimista?</p:text>
  </p:cm>
  <p:cm authorId="1" dt="2023-01-20T11:41:16.452" idx="2">
    <p:pos x="6000" y="0"/>
    <p:text>Erittäin hyvä lisäys!</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3-01-26T12:51:58.149" idx="3">
    <p:pos x="6000" y="0"/>
    <p:text>Voisi vielä selvyyden vuoksi mainita, että poikkeuslupaa ei voida myöntää kansallisella listalla oleville lajeille.</p:text>
  </p:cm>
  <p:cm authorId="1" dt="2023-01-26T12:51:58.149" idx="6">
    <p:pos x="6000" y="0"/>
    <p:text>Hyvä ehdotus, lisätty!</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3-01-10T10:22:14.531" idx="1">
    <p:pos x="6000" y="0"/>
    <p:text>Tämän dian tekstiä oli jo edellisessä diassa.
Tekstien sisältöä voisi myös muuttaa toisen tyyliseksi, koska lukijat ovat perustutkinto opiskelijoita. He eivät yleensä perehdytä muita työntekijöitä/urakoitsijoita. Eivätkä ole vastuuhenkilöitä hankkeiden käynnistämisessä.</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3999572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8a8c6bccd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8a8c6bccd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8a8c6bccd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8a8c6bccd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45aef9012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45aef9012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7043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9011ec86b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9011ec86b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873706a6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873706a6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873706a60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873706a60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acc9a9d0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acc9a9d0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151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acc9a9d0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acc9a9d0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3389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56bee10a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56bee10a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acc9a9d0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acc9a9d0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45aef9012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45aef9012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797848156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797848156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b86781067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b86781067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b0b27280e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b0b27280e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797848156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797848156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797848156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797848156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acc9a9d09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acc9a9d09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797848156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797848156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90ca989fc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90ca989fc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4631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90ca989fc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90ca989fc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22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6bee10a8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6bee10a8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90ca989fc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90ca989fc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1682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90ca989fc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90ca989fc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681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9e9221b3f164f4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9e9221b3f164f4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71937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56bee10a8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56bee10a8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45aef9012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45aef9012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797848156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797848156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7771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8a8c6bccd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8a8c6bccd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7dd393382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7dd393382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8a8c6bccd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8a8c6bccd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image" Target="../media/image1.jpg"/><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comments" Target="../comments/commen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hyperlink" Target="https://avi.fi/etela-suomi"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hyperlink" Target="https://vieraslajit.fi/info/i-534"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9.jpg"/><Relationship Id="rId3" Type="http://schemas.openxmlformats.org/officeDocument/2006/relationships/slideLayout" Target="../slideLayouts/slideLayout3.xml"/><Relationship Id="rId7" Type="http://schemas.openxmlformats.org/officeDocument/2006/relationships/image" Target="../media/image15.jpg"/><Relationship Id="rId12" Type="http://schemas.openxmlformats.org/officeDocument/2006/relationships/image" Target="../media/image18.jp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4.jpg"/><Relationship Id="rId11" Type="http://schemas.openxmlformats.org/officeDocument/2006/relationships/image" Target="../media/image17.jpg"/><Relationship Id="rId5" Type="http://schemas.openxmlformats.org/officeDocument/2006/relationships/image" Target="../media/image13.emf"/><Relationship Id="rId15" Type="http://schemas.openxmlformats.org/officeDocument/2006/relationships/image" Target="../media/image7.png"/><Relationship Id="rId10" Type="http://schemas.openxmlformats.org/officeDocument/2006/relationships/image" Target="../media/image16.jpg"/><Relationship Id="rId4" Type="http://schemas.openxmlformats.org/officeDocument/2006/relationships/notesSlide" Target="../notesSlides/notesSlide33.xml"/><Relationship Id="rId9" Type="http://schemas.openxmlformats.org/officeDocument/2006/relationships/image" Target="../media/image5.png"/><Relationship Id="rId1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comments" Target="../comments/comment1.xml"/><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descr="Kuva, joka sisältää kohteen ruoho, piha-, vetokärry, liikenne&#10;&#10;Kuvaus luotu automaattisesti">
            <a:extLst>
              <a:ext uri="{FF2B5EF4-FFF2-40B4-BE49-F238E27FC236}">
                <a16:creationId xmlns:a16="http://schemas.microsoft.com/office/drawing/2014/main" id="{8E2EDDFF-F1AD-F609-5E1B-082D46F5EBDE}"/>
              </a:ext>
            </a:extLst>
          </p:cNvPr>
          <p:cNvPicPr>
            <a:picLocks noChangeAspect="1"/>
          </p:cNvPicPr>
          <p:nvPr/>
        </p:nvPicPr>
        <p:blipFill>
          <a:blip r:embed="rId5"/>
          <a:stretch>
            <a:fillRect/>
          </a:stretch>
        </p:blipFill>
        <p:spPr>
          <a:xfrm>
            <a:off x="3900496" y="-490"/>
            <a:ext cx="5255493" cy="3944274"/>
          </a:xfrm>
          <a:prstGeom prst="rect">
            <a:avLst/>
          </a:prstGeom>
        </p:spPr>
      </p:pic>
      <p:pic>
        <p:nvPicPr>
          <p:cNvPr id="4" name="Kuva 3" descr="Kuva, joka sisältää kohteen henkilö, vaate, piha-, kasvi&#10;&#10;Kuvaus luotu automaattisesti">
            <a:extLst>
              <a:ext uri="{FF2B5EF4-FFF2-40B4-BE49-F238E27FC236}">
                <a16:creationId xmlns:a16="http://schemas.microsoft.com/office/drawing/2014/main" id="{11E08EC5-3FC7-D1E8-C5BC-FF0E928FC8CC}"/>
              </a:ext>
            </a:extLst>
          </p:cNvPr>
          <p:cNvPicPr>
            <a:picLocks noChangeAspect="1"/>
          </p:cNvPicPr>
          <p:nvPr/>
        </p:nvPicPr>
        <p:blipFill rotWithShape="1">
          <a:blip r:embed="rId6"/>
          <a:srcRect l="21002" r="34233" b="11057"/>
          <a:stretch/>
        </p:blipFill>
        <p:spPr>
          <a:xfrm>
            <a:off x="14" y="-1"/>
            <a:ext cx="2989836" cy="3960312"/>
          </a:xfrm>
          <a:prstGeom prst="rect">
            <a:avLst/>
          </a:prstGeom>
        </p:spPr>
      </p:pic>
      <p:pic>
        <p:nvPicPr>
          <p:cNvPr id="6" name="Kuva 5" descr="Kuva, joka sisältää kohteen piha-, henkilö, vaate, jalkineet&#10;&#10;Kuvaus luotu automaattisesti">
            <a:extLst>
              <a:ext uri="{FF2B5EF4-FFF2-40B4-BE49-F238E27FC236}">
                <a16:creationId xmlns:a16="http://schemas.microsoft.com/office/drawing/2014/main" id="{C4B5CAE5-0C58-6AD2-C94D-51B539732950}"/>
              </a:ext>
            </a:extLst>
          </p:cNvPr>
          <p:cNvPicPr>
            <a:picLocks noChangeAspect="1"/>
          </p:cNvPicPr>
          <p:nvPr/>
        </p:nvPicPr>
        <p:blipFill rotWithShape="1">
          <a:blip r:embed="rId7"/>
          <a:srcRect l="19531" t="8395" r="37311"/>
          <a:stretch/>
        </p:blipFill>
        <p:spPr>
          <a:xfrm>
            <a:off x="2986110" y="0"/>
            <a:ext cx="2707660" cy="3830533"/>
          </a:xfrm>
          <a:prstGeom prst="rect">
            <a:avLst/>
          </a:prstGeom>
        </p:spPr>
      </p:pic>
      <p:sp>
        <p:nvSpPr>
          <p:cNvPr id="21" name="Saman puolen kulmista pyöristetty suorakulmio 20">
            <a:extLst>
              <a:ext uri="{FF2B5EF4-FFF2-40B4-BE49-F238E27FC236}">
                <a16:creationId xmlns:a16="http://schemas.microsoft.com/office/drawing/2014/main" id="{6027A895-ED44-9503-24A3-B2F7E7E1277D}"/>
              </a:ext>
            </a:extLst>
          </p:cNvPr>
          <p:cNvSpPr/>
          <p:nvPr/>
        </p:nvSpPr>
        <p:spPr>
          <a:xfrm>
            <a:off x="985652" y="2802576"/>
            <a:ext cx="7160821" cy="1379021"/>
          </a:xfrm>
          <a:prstGeom prst="round2SameRect">
            <a:avLst/>
          </a:prstGeom>
          <a:solidFill>
            <a:srgbClr val="D5FFE2"/>
          </a:solidFill>
          <a:ln>
            <a:solidFill>
              <a:srgbClr val="D5F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Suorakulmio 19">
            <a:extLst>
              <a:ext uri="{FF2B5EF4-FFF2-40B4-BE49-F238E27FC236}">
                <a16:creationId xmlns:a16="http://schemas.microsoft.com/office/drawing/2014/main" id="{D93A9516-4D2F-ECD6-6A4F-C6F65079536C}"/>
              </a:ext>
            </a:extLst>
          </p:cNvPr>
          <p:cNvSpPr/>
          <p:nvPr/>
        </p:nvSpPr>
        <p:spPr>
          <a:xfrm>
            <a:off x="-3512" y="3943784"/>
            <a:ext cx="9144010" cy="1199716"/>
          </a:xfrm>
          <a:prstGeom prst="rect">
            <a:avLst/>
          </a:prstGeom>
          <a:solidFill>
            <a:srgbClr val="D5F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6" name="Kuva 15" descr="Kuva, joka sisältää kohteen Grafiikka, Fontti, graafinen suunnittelu, muotoilu&#10;&#10;Kuvaus luotu automaattisesti">
            <a:extLst>
              <a:ext uri="{FF2B5EF4-FFF2-40B4-BE49-F238E27FC236}">
                <a16:creationId xmlns:a16="http://schemas.microsoft.com/office/drawing/2014/main" id="{438FBA70-4185-DB9D-AC25-FFA6430051E8}"/>
              </a:ext>
            </a:extLst>
          </p:cNvPr>
          <p:cNvPicPr>
            <a:picLocks noChangeAspect="1"/>
          </p:cNvPicPr>
          <p:nvPr/>
        </p:nvPicPr>
        <p:blipFill>
          <a:blip r:embed="rId8"/>
          <a:stretch>
            <a:fillRect/>
          </a:stretch>
        </p:blipFill>
        <p:spPr>
          <a:xfrm>
            <a:off x="2099518" y="4574801"/>
            <a:ext cx="1348648" cy="385328"/>
          </a:xfrm>
          <a:prstGeom prst="rect">
            <a:avLst/>
          </a:prstGeom>
        </p:spPr>
      </p:pic>
      <p:pic>
        <p:nvPicPr>
          <p:cNvPr id="18" name="Kuva 17" descr="Kuva, joka sisältää kohteen muotoilu&#10;&#10;Kuvaus luotu automaattisesti, normaali luotettavuus">
            <a:extLst>
              <a:ext uri="{FF2B5EF4-FFF2-40B4-BE49-F238E27FC236}">
                <a16:creationId xmlns:a16="http://schemas.microsoft.com/office/drawing/2014/main" id="{7DA92FE4-11AC-42DA-7E0D-67495B82CBA9}"/>
              </a:ext>
            </a:extLst>
          </p:cNvPr>
          <p:cNvPicPr>
            <a:picLocks noChangeAspect="1"/>
          </p:cNvPicPr>
          <p:nvPr/>
        </p:nvPicPr>
        <p:blipFill>
          <a:blip r:embed="rId9"/>
          <a:stretch>
            <a:fillRect/>
          </a:stretch>
        </p:blipFill>
        <p:spPr>
          <a:xfrm>
            <a:off x="5054198" y="4544420"/>
            <a:ext cx="2638187" cy="457009"/>
          </a:xfrm>
          <a:prstGeom prst="rect">
            <a:avLst/>
          </a:prstGeom>
        </p:spPr>
      </p:pic>
      <p:pic>
        <p:nvPicPr>
          <p:cNvPr id="19" name="Kuva 18">
            <a:extLst>
              <a:ext uri="{FF2B5EF4-FFF2-40B4-BE49-F238E27FC236}">
                <a16:creationId xmlns:a16="http://schemas.microsoft.com/office/drawing/2014/main" id="{35AC3DF1-7A14-7073-930E-8D5AFC5664EB}"/>
              </a:ext>
            </a:extLst>
          </p:cNvPr>
          <p:cNvPicPr>
            <a:picLocks noChangeAspect="1"/>
          </p:cNvPicPr>
          <p:nvPr/>
        </p:nvPicPr>
        <p:blipFill>
          <a:blip r:embed="rId10"/>
          <a:stretch>
            <a:fillRect/>
          </a:stretch>
        </p:blipFill>
        <p:spPr>
          <a:xfrm>
            <a:off x="3933871" y="4538961"/>
            <a:ext cx="634622" cy="457008"/>
          </a:xfrm>
          <a:prstGeom prst="rect">
            <a:avLst/>
          </a:prstGeom>
        </p:spPr>
      </p:pic>
      <p:sp>
        <p:nvSpPr>
          <p:cNvPr id="3" name="Alaotsikko 2">
            <a:extLst>
              <a:ext uri="{FF2B5EF4-FFF2-40B4-BE49-F238E27FC236}">
                <a16:creationId xmlns:a16="http://schemas.microsoft.com/office/drawing/2014/main" id="{E72E1594-1236-21F9-57CA-D102C4B3C728}"/>
              </a:ext>
            </a:extLst>
          </p:cNvPr>
          <p:cNvSpPr>
            <a:spLocks noGrp="1"/>
          </p:cNvSpPr>
          <p:nvPr>
            <p:ph type="subTitle" idx="1"/>
          </p:nvPr>
        </p:nvSpPr>
        <p:spPr>
          <a:xfrm>
            <a:off x="305761" y="3719993"/>
            <a:ext cx="8520600" cy="792600"/>
          </a:xfrm>
        </p:spPr>
        <p:txBody>
          <a:bodyPr>
            <a:normAutofit/>
          </a:bodyPr>
          <a:lstStyle/>
          <a:p>
            <a:r>
              <a:rPr lang="fi-FI" sz="2000" dirty="0"/>
              <a:t>Luento 8 – Syventävää tietoutta </a:t>
            </a:r>
          </a:p>
          <a:p>
            <a:r>
              <a:rPr lang="fi-FI" sz="2000" dirty="0"/>
              <a:t>AMK-hortonomiopiskelijoille ja vieraslajien hallintatoimien suunnittelijoille </a:t>
            </a:r>
          </a:p>
        </p:txBody>
      </p:sp>
      <p:sp>
        <p:nvSpPr>
          <p:cNvPr id="24" name="Otsikko 1">
            <a:extLst>
              <a:ext uri="{FF2B5EF4-FFF2-40B4-BE49-F238E27FC236}">
                <a16:creationId xmlns:a16="http://schemas.microsoft.com/office/drawing/2014/main" id="{254E7A2F-ACDD-B582-BD9A-6BAD5E51A357}"/>
              </a:ext>
            </a:extLst>
          </p:cNvPr>
          <p:cNvSpPr txBox="1">
            <a:spLocks/>
          </p:cNvSpPr>
          <p:nvPr/>
        </p:nvSpPr>
        <p:spPr>
          <a:xfrm>
            <a:off x="1655109" y="2212454"/>
            <a:ext cx="5821903" cy="159455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fi-FI" sz="2800" b="0"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sym typeface="Arial"/>
              </a:rPr>
              <a:t>Haitalliset vieraslajit ja </a:t>
            </a:r>
            <a:br>
              <a:rPr kumimoji="0" lang="fi-FI" sz="2800" b="0"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sym typeface="Arial"/>
              </a:rPr>
            </a:br>
            <a:r>
              <a:rPr kumimoji="0" lang="fi-FI" sz="2800" b="0"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sym typeface="Arial"/>
              </a:rPr>
              <a:t>niiden hallinta Suomessa</a:t>
            </a:r>
          </a:p>
        </p:txBody>
      </p:sp>
      <p:pic>
        <p:nvPicPr>
          <p:cNvPr id="8" name="Ääni 7">
            <a:hlinkClick r:id="" action="ppaction://media"/>
            <a:extLst>
              <a:ext uri="{FF2B5EF4-FFF2-40B4-BE49-F238E27FC236}">
                <a16:creationId xmlns:a16="http://schemas.microsoft.com/office/drawing/2014/main" id="{5134AC66-6345-40BD-5AD7-17293A80D38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509264179"/>
      </p:ext>
    </p:extLst>
  </p:cSld>
  <p:clrMapOvr>
    <a:masterClrMapping/>
  </p:clrMapOvr>
  <mc:AlternateContent xmlns:mc="http://schemas.openxmlformats.org/markup-compatibility/2006">
    <mc:Choice xmlns:p14="http://schemas.microsoft.com/office/powerpoint/2010/main" Requires="p14">
      <p:transition spd="slow" p14:dur="2000" advTm="22105"/>
    </mc:Choice>
    <mc:Fallback>
      <p:transition spd="slow" advTm="2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311700" y="27140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dirty="0"/>
              <a:t>Poikkeukset – poikkeusluvat vieraslajien käyttöön </a:t>
            </a:r>
            <a:endParaRPr dirty="0"/>
          </a:p>
        </p:txBody>
      </p:sp>
      <p:sp>
        <p:nvSpPr>
          <p:cNvPr id="151" name="Google Shape;151;p26"/>
          <p:cNvSpPr txBox="1">
            <a:spLocks noGrp="1"/>
          </p:cNvSpPr>
          <p:nvPr>
            <p:ph type="body" idx="1"/>
          </p:nvPr>
        </p:nvSpPr>
        <p:spPr>
          <a:xfrm>
            <a:off x="311700" y="844105"/>
            <a:ext cx="8623956" cy="406235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fi" sz="1200" b="1" dirty="0"/>
              <a:t>EU vieraslajiasetuksen 8. artikla</a:t>
            </a:r>
            <a:endParaRPr sz="1200" b="1" dirty="0"/>
          </a:p>
          <a:p>
            <a:pPr marL="0" lvl="0" indent="0" algn="l" rtl="0">
              <a:spcBef>
                <a:spcPts val="1200"/>
              </a:spcBef>
              <a:spcAft>
                <a:spcPts val="0"/>
              </a:spcAft>
              <a:buNone/>
            </a:pPr>
            <a:r>
              <a:rPr lang="fi" sz="1200" dirty="0"/>
              <a:t>EU:n vieraslajiluettelon lajien käyttöön on ammattimaisilla toimijoilla mahdollisuus hakea poikkeuslupaa. </a:t>
            </a:r>
            <a:r>
              <a:rPr lang="fi" sz="1200" b="1" dirty="0"/>
              <a:t>Suomen vieraslajiluettelon lajeille ei voi hakea poikkeuslupaa</a:t>
            </a:r>
            <a:r>
              <a:rPr lang="fi" sz="1200" dirty="0"/>
              <a:t>. Lupaa anotaan jäsenmaan viranomaiselta, ja se on mahdollista saada vieraslajien tutkimuskäyttöön tai ex situ-suojelua</a:t>
            </a:r>
            <a:r>
              <a:rPr lang="fi" sz="1200" dirty="0">
                <a:solidFill>
                  <a:srgbClr val="FF0000"/>
                </a:solidFill>
              </a:rPr>
              <a:t>*</a:t>
            </a:r>
            <a:r>
              <a:rPr lang="fi" sz="1200" dirty="0"/>
              <a:t> varten, mikäli muun muassa seuraavat ehdot täyttyvät:</a:t>
            </a:r>
            <a:endParaRPr sz="1200" dirty="0"/>
          </a:p>
          <a:p>
            <a:pPr marL="457200" lvl="0" indent="-300037" algn="l" rtl="0">
              <a:spcBef>
                <a:spcPts val="1200"/>
              </a:spcBef>
              <a:spcAft>
                <a:spcPts val="0"/>
              </a:spcAft>
              <a:buSzPct val="100000"/>
              <a:buChar char="●"/>
            </a:pPr>
            <a:r>
              <a:rPr lang="fi" sz="1200" dirty="0"/>
              <a:t>Lajia pidetään ja käsitellään suljettavissa säiliöissä.</a:t>
            </a:r>
            <a:endParaRPr sz="1200" dirty="0"/>
          </a:p>
          <a:p>
            <a:pPr marL="457200" lvl="0" indent="-300037" algn="l" rtl="0">
              <a:spcBef>
                <a:spcPts val="0"/>
              </a:spcBef>
              <a:spcAft>
                <a:spcPts val="0"/>
              </a:spcAft>
              <a:buSzPct val="100000"/>
              <a:buChar char="●"/>
            </a:pPr>
            <a:r>
              <a:rPr lang="fi" sz="1200" dirty="0"/>
              <a:t>Lajia käsittelee viranomaisten hyväksymät henkilöstön jäsenet.</a:t>
            </a:r>
            <a:endParaRPr sz="1200" dirty="0"/>
          </a:p>
          <a:p>
            <a:pPr marL="457200" lvl="0" indent="-300037" algn="l" rtl="0">
              <a:spcBef>
                <a:spcPts val="0"/>
              </a:spcBef>
              <a:spcAft>
                <a:spcPts val="0"/>
              </a:spcAft>
              <a:buSzPct val="100000"/>
              <a:buChar char="●"/>
            </a:pPr>
            <a:r>
              <a:rPr lang="fi" sz="1200" dirty="0"/>
              <a:t>Lajin käsittely ja kuljetus tehdään tavalla, joka ei mahdollista vieraslajin karkaamista.</a:t>
            </a:r>
            <a:endParaRPr sz="1200" dirty="0"/>
          </a:p>
          <a:p>
            <a:pPr marL="457200" lvl="0" indent="-300037" algn="l" rtl="0">
              <a:spcBef>
                <a:spcPts val="0"/>
              </a:spcBef>
              <a:spcAft>
                <a:spcPts val="0"/>
              </a:spcAft>
              <a:buSzPct val="100000"/>
              <a:buChar char="●"/>
            </a:pPr>
            <a:r>
              <a:rPr lang="fi" sz="1200" dirty="0"/>
              <a:t>Lajin karkaamis- ja leviämisriskiä ja sen tuhoamista hallinnoidaan tehokkaasti ottaen huomioon mm. lajin biologia ja leviämiskeinot.</a:t>
            </a:r>
            <a:endParaRPr sz="1200" dirty="0"/>
          </a:p>
          <a:p>
            <a:pPr marL="457200" lvl="0" indent="-300037" algn="l" rtl="0">
              <a:spcBef>
                <a:spcPts val="0"/>
              </a:spcBef>
              <a:spcAft>
                <a:spcPts val="0"/>
              </a:spcAft>
              <a:buSzPct val="100000"/>
              <a:buChar char="●"/>
            </a:pPr>
            <a:r>
              <a:rPr lang="fi" sz="1200" dirty="0"/>
              <a:t>Lajin karkaamisen tai leviämisen varalta on luotu seurantajärjestelmä ja viranomaisen hyväksymä valmiussuunnitelma.</a:t>
            </a:r>
            <a:endParaRPr sz="1200" dirty="0"/>
          </a:p>
          <a:p>
            <a:pPr marL="0" lvl="0" indent="0" algn="l" rtl="0">
              <a:spcBef>
                <a:spcPts val="1200"/>
              </a:spcBef>
              <a:spcAft>
                <a:spcPts val="0"/>
              </a:spcAft>
              <a:buNone/>
            </a:pPr>
            <a:r>
              <a:rPr lang="fi" sz="1200" b="1" dirty="0"/>
              <a:t>9. artikla</a:t>
            </a:r>
            <a:endParaRPr sz="1200" b="1" dirty="0"/>
          </a:p>
          <a:p>
            <a:pPr marL="0" lvl="0" indent="0" algn="l" rtl="0">
              <a:spcBef>
                <a:spcPts val="1200"/>
              </a:spcBef>
              <a:spcAft>
                <a:spcPts val="0"/>
              </a:spcAft>
              <a:buNone/>
            </a:pPr>
            <a:r>
              <a:rPr lang="fi" sz="1200" dirty="0"/>
              <a:t>Jäsenmaa voi myöntää EU:n vieraslajiluettelon lajien käyttöön luvan myös muihin kuin tutkimus- tai ex situ -suojelua varten, mikäli EU-komissio antaa tästä hyväksynnän jäsenmaalle. </a:t>
            </a:r>
            <a:endParaRPr sz="1200" dirty="0"/>
          </a:p>
          <a:p>
            <a:pPr marL="0" lvl="0" indent="0" algn="l" rtl="0">
              <a:spcBef>
                <a:spcPts val="1200"/>
              </a:spcBef>
              <a:spcAft>
                <a:spcPts val="1200"/>
              </a:spcAft>
              <a:buNone/>
            </a:pPr>
            <a:r>
              <a:rPr lang="fi" sz="1200" dirty="0"/>
              <a:t>Suomessa poikkeuslupia hallinnoivana ja myöntävänä viranomaisena toimii Etelä-Suomen aluehallintovirasto (AVI).      </a:t>
            </a:r>
            <a:r>
              <a:rPr lang="fi" sz="1200" u="sng" dirty="0">
                <a:solidFill>
                  <a:schemeClr val="hlink"/>
                </a:solidFill>
                <a:hlinkClick r:id="rId5"/>
              </a:rPr>
              <a:t>https://avi.fi/etela-suomi</a:t>
            </a:r>
            <a:r>
              <a:rPr lang="fi" sz="1200" dirty="0"/>
              <a:t> </a:t>
            </a:r>
            <a:endParaRPr sz="1200" dirty="0"/>
          </a:p>
        </p:txBody>
      </p:sp>
      <p:sp>
        <p:nvSpPr>
          <p:cNvPr id="152" name="Google Shape;152;p26"/>
          <p:cNvSpPr txBox="1"/>
          <p:nvPr/>
        </p:nvSpPr>
        <p:spPr>
          <a:xfrm>
            <a:off x="311700" y="4613955"/>
            <a:ext cx="818865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dirty="0">
                <a:solidFill>
                  <a:srgbClr val="FF0000"/>
                </a:solidFill>
              </a:rPr>
              <a:t>*</a:t>
            </a:r>
            <a:r>
              <a:rPr lang="fi" sz="1200" dirty="0"/>
              <a:t> = ex situ -suojelussa eliölajia suojellaan muualla (esim. eläintarhat, kasvitiet. puutarhat)  kuin lajin alkuperäisessä elinympäristössä. </a:t>
            </a:r>
            <a:endParaRPr sz="1200" dirty="0"/>
          </a:p>
        </p:txBody>
      </p:sp>
      <p:pic>
        <p:nvPicPr>
          <p:cNvPr id="4" name="Ääni 3">
            <a:hlinkClick r:id="" action="ppaction://media"/>
            <a:extLst>
              <a:ext uri="{FF2B5EF4-FFF2-40B4-BE49-F238E27FC236}">
                <a16:creationId xmlns:a16="http://schemas.microsoft.com/office/drawing/2014/main" id="{B540013B-2706-A879-E1F3-A72EE3C52C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333"/>
    </mc:Choice>
    <mc:Fallback>
      <p:transition spd="slow" advTm="85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dirty="0"/>
              <a:t>Poikkeukset – Suomessa myönnetyt poikkeusluvat </a:t>
            </a:r>
            <a:endParaRPr dirty="0"/>
          </a:p>
        </p:txBody>
      </p:sp>
      <p:sp>
        <p:nvSpPr>
          <p:cNvPr id="158" name="Google Shape;158;p27"/>
          <p:cNvSpPr txBox="1">
            <a:spLocks noGrp="1"/>
          </p:cNvSpPr>
          <p:nvPr>
            <p:ph type="body" idx="1"/>
          </p:nvPr>
        </p:nvSpPr>
        <p:spPr>
          <a:xfrm>
            <a:off x="311700" y="1081150"/>
            <a:ext cx="8520600" cy="3846450"/>
          </a:xfrm>
          <a:prstGeom prst="rect">
            <a:avLst/>
          </a:prstGeom>
        </p:spPr>
        <p:txBody>
          <a:bodyPr spcFirstLastPara="1" wrap="square" lIns="91425" tIns="91425" rIns="91425" bIns="91425" anchor="t" anchorCtr="0">
            <a:normAutofit fontScale="85000" lnSpcReduction="10000"/>
          </a:bodyPr>
          <a:lstStyle/>
          <a:p>
            <a:pPr marL="127000" indent="0">
              <a:spcBef>
                <a:spcPts val="1200"/>
              </a:spcBef>
              <a:buSzPts val="1600"/>
              <a:buNone/>
            </a:pPr>
            <a:r>
              <a:rPr lang="fi-FI" sz="1600" dirty="0"/>
              <a:t>Ajantasainen tieto Suomessa myönnetyistä poikkeusluvista löytyy </a:t>
            </a:r>
            <a:r>
              <a:rPr lang="fi-FI" sz="1600" dirty="0" err="1"/>
              <a:t>vieraslajit.fi</a:t>
            </a:r>
            <a:r>
              <a:rPr lang="fi-FI" sz="1600" dirty="0"/>
              <a:t> -portaalista: </a:t>
            </a:r>
            <a:r>
              <a:rPr lang="fi-FI" sz="1600" u="sng" dirty="0">
                <a:solidFill>
                  <a:schemeClr val="accent5"/>
                </a:solidFill>
                <a:hlinkClick r:id="rId5">
                  <a:extLst>
                    <a:ext uri="{A12FA001-AC4F-418D-AE19-62706E023703}">
                      <ahyp:hlinkClr xmlns:ahyp="http://schemas.microsoft.com/office/drawing/2018/hyperlinkcolor" val="tx"/>
                    </a:ext>
                  </a:extLst>
                </a:hlinkClick>
              </a:rPr>
              <a:t>https://vieraslajit.fi/info/i-534</a:t>
            </a:r>
            <a:r>
              <a:rPr lang="fi-FI" sz="1600" dirty="0"/>
              <a:t> </a:t>
            </a:r>
            <a:endParaRPr lang="fi" sz="1600" dirty="0"/>
          </a:p>
          <a:p>
            <a:pPr marL="127000" lvl="0" indent="0" algn="l" rtl="0">
              <a:spcBef>
                <a:spcPts val="1200"/>
              </a:spcBef>
              <a:spcAft>
                <a:spcPts val="0"/>
              </a:spcAft>
              <a:buSzPts val="1600"/>
              <a:buNone/>
            </a:pPr>
            <a:r>
              <a:rPr lang="fi" sz="1600" b="1" dirty="0"/>
              <a:t>Voimassa olevat poikkeusluvat</a:t>
            </a:r>
          </a:p>
          <a:p>
            <a:pPr marL="457200" lvl="0" indent="-330200" algn="l" rtl="0">
              <a:spcBef>
                <a:spcPts val="1200"/>
              </a:spcBef>
              <a:spcAft>
                <a:spcPts val="0"/>
              </a:spcAft>
              <a:buSzPts val="1600"/>
              <a:buChar char="●"/>
            </a:pPr>
            <a:r>
              <a:rPr lang="fi" sz="1600" dirty="0"/>
              <a:t>EU-komission hyväksyntä supikoiraa koskevan turkistarhauksen jatkamisesta, annettu 7.11.2018. Lupa on voimassa 31.1.2049 asti.</a:t>
            </a:r>
            <a:endParaRPr sz="1600" dirty="0"/>
          </a:p>
          <a:p>
            <a:pPr marL="457200" lvl="0" indent="-330200" algn="l" rtl="0">
              <a:spcBef>
                <a:spcPts val="0"/>
              </a:spcBef>
              <a:spcAft>
                <a:spcPts val="0"/>
              </a:spcAft>
              <a:buSzPts val="1600"/>
              <a:buChar char="●"/>
            </a:pPr>
            <a:r>
              <a:rPr lang="fi" sz="1600" dirty="0"/>
              <a:t>Voimassa olevat poikkeusluvat haitallisen vieraslajin pitämiseksi tutkimustarkoituksessa</a:t>
            </a:r>
            <a:endParaRPr sz="1600" dirty="0"/>
          </a:p>
          <a:p>
            <a:pPr marL="914400" lvl="0" indent="-317500" algn="l" rtl="0">
              <a:spcBef>
                <a:spcPts val="0"/>
              </a:spcBef>
              <a:spcAft>
                <a:spcPts val="0"/>
              </a:spcAft>
              <a:buSzPts val="1400"/>
              <a:buChar char="●"/>
            </a:pPr>
            <a:r>
              <a:rPr lang="fi" sz="1400" dirty="0"/>
              <a:t>Luonnontieteellinen keskusmuseo (mesisilkkiyrtti ja haisujumaltenpuu). Lupa voimassa 17.11.2031 saakka.</a:t>
            </a:r>
            <a:endParaRPr sz="1400" dirty="0"/>
          </a:p>
          <a:p>
            <a:pPr marL="914400" lvl="0" indent="-317500" algn="l" rtl="0">
              <a:spcBef>
                <a:spcPts val="0"/>
              </a:spcBef>
              <a:spcAft>
                <a:spcPts val="0"/>
              </a:spcAft>
              <a:buSzPts val="1400"/>
              <a:buChar char="●"/>
            </a:pPr>
            <a:r>
              <a:rPr lang="fi" sz="1400" dirty="0"/>
              <a:t>Arboretum Mustila (keltamajavankaali) Lupa voimassa 7.4.2031 saakka.</a:t>
            </a:r>
            <a:endParaRPr sz="1400" dirty="0"/>
          </a:p>
          <a:p>
            <a:pPr marL="914400" lvl="0" indent="-317500" algn="l" rtl="0">
              <a:spcBef>
                <a:spcPts val="0"/>
              </a:spcBef>
              <a:spcAft>
                <a:spcPts val="0"/>
              </a:spcAft>
              <a:buSzPts val="1400"/>
              <a:buChar char="●"/>
            </a:pPr>
            <a:r>
              <a:rPr lang="fi" sz="1400" dirty="0"/>
              <a:t>Turun YO Kasvitiet. puutarha (vesihyasintti, jättipalsami, keltamajavankaali, isoärviä) Lupa voimassa 31.12.2029 saakka</a:t>
            </a:r>
          </a:p>
          <a:p>
            <a:pPr marL="596900" indent="0">
              <a:buSzPts val="1400"/>
              <a:buNone/>
            </a:pPr>
            <a:endParaRPr sz="1400" dirty="0"/>
          </a:p>
          <a:p>
            <a:pPr marL="450000" lvl="0" indent="-281600" algn="l" rtl="0">
              <a:spcBef>
                <a:spcPts val="0"/>
              </a:spcBef>
              <a:spcAft>
                <a:spcPts val="0"/>
              </a:spcAft>
              <a:buSzPts val="1600"/>
              <a:buChar char="●"/>
            </a:pPr>
            <a:r>
              <a:rPr lang="fi" sz="1600" dirty="0"/>
              <a:t>Umpeutuneet poikkeusluvat</a:t>
            </a:r>
            <a:endParaRPr sz="1600" dirty="0"/>
          </a:p>
          <a:p>
            <a:pPr marL="914400" lvl="0" indent="-317500" algn="l" rtl="0">
              <a:spcBef>
                <a:spcPts val="0"/>
              </a:spcBef>
              <a:spcAft>
                <a:spcPts val="0"/>
              </a:spcAft>
              <a:buSzPts val="1400"/>
              <a:buChar char="●"/>
            </a:pPr>
            <a:r>
              <a:rPr lang="fi" sz="1400" dirty="0"/>
              <a:t>Jyväskylän YO (täplärapu). Lupa päättyi 31.7.2022.</a:t>
            </a:r>
            <a:endParaRPr sz="1400" dirty="0"/>
          </a:p>
          <a:p>
            <a:pPr marL="914400" lvl="0" indent="-317500" algn="l" rtl="0">
              <a:spcBef>
                <a:spcPts val="0"/>
              </a:spcBef>
              <a:spcAft>
                <a:spcPts val="0"/>
              </a:spcAft>
              <a:buSzPts val="1400"/>
              <a:buChar char="●"/>
            </a:pPr>
            <a:r>
              <a:rPr lang="fi" sz="1400" dirty="0"/>
              <a:t>Luonnonvarakeskus (kaukasianjättiputki). Lupa päättyi 31.12.2019.</a:t>
            </a:r>
            <a:endParaRPr sz="1400" dirty="0"/>
          </a:p>
          <a:p>
            <a:pPr marL="914400" lvl="0" indent="-317500" algn="l" rtl="0">
              <a:spcBef>
                <a:spcPts val="0"/>
              </a:spcBef>
              <a:spcAft>
                <a:spcPts val="0"/>
              </a:spcAft>
              <a:buSzPts val="1400"/>
              <a:buChar char="●"/>
            </a:pPr>
            <a:r>
              <a:rPr lang="fi" sz="1400" dirty="0"/>
              <a:t>Helsingin YO Bioteknologian inst. (punakorvasuokilpikonna). Lupa päättyi 27.3.2018.</a:t>
            </a:r>
            <a:endParaRPr lang="fi-FI" sz="1800" dirty="0"/>
          </a:p>
          <a:p>
            <a:pPr marL="914400" lvl="0" indent="-317500" algn="l" rtl="0">
              <a:spcBef>
                <a:spcPts val="0"/>
              </a:spcBef>
              <a:spcAft>
                <a:spcPts val="0"/>
              </a:spcAft>
              <a:buSzPts val="1400"/>
              <a:buChar char="●"/>
            </a:pPr>
            <a:endParaRPr dirty="0"/>
          </a:p>
        </p:txBody>
      </p:sp>
      <p:pic>
        <p:nvPicPr>
          <p:cNvPr id="2" name="Ääni 1">
            <a:hlinkClick r:id="" action="ppaction://media"/>
            <a:extLst>
              <a:ext uri="{FF2B5EF4-FFF2-40B4-BE49-F238E27FC236}">
                <a16:creationId xmlns:a16="http://schemas.microsoft.com/office/drawing/2014/main" id="{44686920-69F2-209D-6013-9F77C14E20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33"/>
    </mc:Choice>
    <mc:Fallback>
      <p:transition spd="slow" advTm="7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subTitle" idx="1"/>
          </p:nvPr>
        </p:nvSpPr>
        <p:spPr>
          <a:xfrm>
            <a:off x="1090050" y="1907850"/>
            <a:ext cx="6963900" cy="1235400"/>
          </a:xfrm>
          <a:prstGeom prst="rect">
            <a:avLst/>
          </a:prstGeom>
        </p:spPr>
        <p:txBody>
          <a:bodyPr spcFirstLastPara="1" wrap="square" lIns="91425" tIns="91425" rIns="91425" bIns="91425" anchor="t" anchorCtr="0">
            <a:normAutofit/>
          </a:bodyPr>
          <a:lstStyle/>
          <a:p>
            <a:pPr marL="457200" lvl="0" indent="0" algn="l" rtl="0">
              <a:lnSpc>
                <a:spcPct val="170000"/>
              </a:lnSpc>
              <a:spcBef>
                <a:spcPts val="0"/>
              </a:spcBef>
              <a:spcAft>
                <a:spcPts val="0"/>
              </a:spcAft>
              <a:buClr>
                <a:schemeClr val="dk1"/>
              </a:buClr>
              <a:buSzPct val="39285"/>
              <a:buFont typeface="Arial"/>
              <a:buNone/>
            </a:pPr>
            <a:r>
              <a:rPr lang="fi" dirty="0"/>
              <a:t>8.2. </a:t>
            </a:r>
            <a:r>
              <a:rPr lang="fi-FI" dirty="0"/>
              <a:t>Vieraslajien leviämisväylät</a:t>
            </a:r>
            <a:endParaRPr dirty="0"/>
          </a:p>
          <a:p>
            <a:pPr marL="457200" lvl="0" indent="0" algn="ctr" rtl="0">
              <a:spcBef>
                <a:spcPts val="0"/>
              </a:spcBef>
              <a:spcAft>
                <a:spcPts val="0"/>
              </a:spcAft>
              <a:buNone/>
            </a:pPr>
            <a:endParaRPr dirty="0"/>
          </a:p>
        </p:txBody>
      </p:sp>
      <p:pic>
        <p:nvPicPr>
          <p:cNvPr id="3" name="Ääni 2">
            <a:hlinkClick r:id="" action="ppaction://media"/>
            <a:extLst>
              <a:ext uri="{FF2B5EF4-FFF2-40B4-BE49-F238E27FC236}">
                <a16:creationId xmlns:a16="http://schemas.microsoft.com/office/drawing/2014/main" id="{B16F2EB2-82DD-62AE-A678-AE3F718190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580013305"/>
      </p:ext>
    </p:extLst>
  </p:cSld>
  <p:clrMapOvr>
    <a:masterClrMapping/>
  </p:clrMapOvr>
  <mc:AlternateContent xmlns:mc="http://schemas.openxmlformats.org/markup-compatibility/2006">
    <mc:Choice xmlns:p14="http://schemas.microsoft.com/office/powerpoint/2010/main" Requires="p14">
      <p:transition spd="slow" p14:dur="2000" advTm="7012"/>
    </mc:Choice>
    <mc:Fallback>
      <p:transition spd="slow" advTm="7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311700" y="202925"/>
            <a:ext cx="8520600" cy="572700"/>
          </a:xfrm>
          <a:prstGeom prst="rect">
            <a:avLst/>
          </a:prstGeom>
        </p:spPr>
        <p:txBody>
          <a:bodyPr spcFirstLastPara="1" wrap="square" lIns="91425" tIns="91425" rIns="91425" bIns="91425" anchor="t" anchorCtr="0">
            <a:normAutofit fontScale="90000"/>
          </a:bodyPr>
          <a:lstStyle/>
          <a:p>
            <a:pPr marL="457200" lvl="0" indent="0" algn="l" rtl="0">
              <a:spcBef>
                <a:spcPts val="0"/>
              </a:spcBef>
              <a:spcAft>
                <a:spcPts val="0"/>
              </a:spcAft>
              <a:buClr>
                <a:schemeClr val="dk1"/>
              </a:buClr>
              <a:buSzPct val="39285"/>
              <a:buFont typeface="Arial"/>
              <a:buNone/>
            </a:pPr>
            <a:r>
              <a:rPr lang="fi" dirty="0">
                <a:solidFill>
                  <a:schemeClr val="dk2"/>
                </a:solidFill>
              </a:rPr>
              <a:t>Vieraslajien leviämistahti ja tavaraliikenteen kasvu </a:t>
            </a:r>
            <a:endParaRPr dirty="0">
              <a:solidFill>
                <a:schemeClr val="dk2"/>
              </a:solidFill>
            </a:endParaRPr>
          </a:p>
          <a:p>
            <a:pPr marL="457200" lvl="0" indent="0" algn="l" rtl="0">
              <a:spcBef>
                <a:spcPts val="0"/>
              </a:spcBef>
              <a:spcAft>
                <a:spcPts val="0"/>
              </a:spcAft>
              <a:buClr>
                <a:schemeClr val="dk1"/>
              </a:buClr>
              <a:buSzPct val="39285"/>
              <a:buFont typeface="Arial"/>
              <a:buNone/>
            </a:pPr>
            <a:r>
              <a:rPr lang="fi" dirty="0">
                <a:solidFill>
                  <a:schemeClr val="dk2"/>
                </a:solidFill>
              </a:rPr>
              <a:t>kulkevat käsi kädessä</a:t>
            </a:r>
            <a:endParaRPr dirty="0"/>
          </a:p>
        </p:txBody>
      </p:sp>
      <p:pic>
        <p:nvPicPr>
          <p:cNvPr id="78" name="Google Shape;78;p17"/>
          <p:cNvPicPr preferRelativeResize="0"/>
          <p:nvPr/>
        </p:nvPicPr>
        <p:blipFill>
          <a:blip r:embed="rId5">
            <a:alphaModFix/>
          </a:blip>
          <a:stretch>
            <a:fillRect/>
          </a:stretch>
        </p:blipFill>
        <p:spPr>
          <a:xfrm>
            <a:off x="2965125" y="1309100"/>
            <a:ext cx="5824876" cy="3643401"/>
          </a:xfrm>
          <a:prstGeom prst="rect">
            <a:avLst/>
          </a:prstGeom>
          <a:noFill/>
          <a:ln>
            <a:noFill/>
          </a:ln>
        </p:spPr>
      </p:pic>
      <p:sp>
        <p:nvSpPr>
          <p:cNvPr id="79" name="Google Shape;79;p17"/>
          <p:cNvSpPr txBox="1"/>
          <p:nvPr/>
        </p:nvSpPr>
        <p:spPr>
          <a:xfrm>
            <a:off x="94374" y="1417925"/>
            <a:ext cx="2516751" cy="18466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800" dirty="0"/>
              <a:t>Vieraslajeista tehtyjen ensihavaintojen sekä kansainvälisen kaupan ja rahtiliikenteen kasvu ovat kulkeneet samaa tahtia jo yli 200 vuotta.  </a:t>
            </a:r>
            <a:endParaRPr sz="1800" dirty="0"/>
          </a:p>
        </p:txBody>
      </p:sp>
      <p:sp>
        <p:nvSpPr>
          <p:cNvPr id="80" name="Google Shape;80;p17"/>
          <p:cNvSpPr txBox="1"/>
          <p:nvPr/>
        </p:nvSpPr>
        <p:spPr>
          <a:xfrm>
            <a:off x="4373600" y="1702200"/>
            <a:ext cx="1452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100">
                <a:solidFill>
                  <a:srgbClr val="38761D"/>
                </a:solidFill>
              </a:rPr>
              <a:t>Vieraslajihavainnot</a:t>
            </a:r>
            <a:endParaRPr sz="1100">
              <a:solidFill>
                <a:srgbClr val="38761D"/>
              </a:solidFill>
            </a:endParaRPr>
          </a:p>
        </p:txBody>
      </p:sp>
      <p:sp>
        <p:nvSpPr>
          <p:cNvPr id="81" name="Google Shape;81;p17"/>
          <p:cNvSpPr txBox="1"/>
          <p:nvPr/>
        </p:nvSpPr>
        <p:spPr>
          <a:xfrm>
            <a:off x="4373600" y="2056200"/>
            <a:ext cx="1980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100">
                <a:solidFill>
                  <a:srgbClr val="38761D"/>
                </a:solidFill>
              </a:rPr>
              <a:t>Maahantuonti (% BKT:sta)</a:t>
            </a:r>
            <a:endParaRPr sz="1100">
              <a:solidFill>
                <a:srgbClr val="38761D"/>
              </a:solidFill>
            </a:endParaRPr>
          </a:p>
        </p:txBody>
      </p:sp>
      <p:sp>
        <p:nvSpPr>
          <p:cNvPr id="82" name="Google Shape;82;p17"/>
          <p:cNvSpPr txBox="1"/>
          <p:nvPr/>
        </p:nvSpPr>
        <p:spPr>
          <a:xfrm rot="-5400000">
            <a:off x="1544750" y="2394750"/>
            <a:ext cx="2448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100">
                <a:solidFill>
                  <a:srgbClr val="38761D"/>
                </a:solidFill>
              </a:rPr>
              <a:t>Vieraslajien ensihavainnot</a:t>
            </a:r>
            <a:endParaRPr sz="1100">
              <a:solidFill>
                <a:srgbClr val="38761D"/>
              </a:solidFill>
            </a:endParaRPr>
          </a:p>
        </p:txBody>
      </p:sp>
      <p:sp>
        <p:nvSpPr>
          <p:cNvPr id="83" name="Google Shape;83;p17"/>
          <p:cNvSpPr txBox="1"/>
          <p:nvPr/>
        </p:nvSpPr>
        <p:spPr>
          <a:xfrm rot="5400000">
            <a:off x="7742550" y="2833750"/>
            <a:ext cx="2448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100">
                <a:solidFill>
                  <a:srgbClr val="38761D"/>
                </a:solidFill>
              </a:rPr>
              <a:t>Tavaran maahantuonti (% BKT:sta)</a:t>
            </a:r>
            <a:endParaRPr sz="1100">
              <a:solidFill>
                <a:srgbClr val="38761D"/>
              </a:solidFill>
            </a:endParaRPr>
          </a:p>
        </p:txBody>
      </p:sp>
      <p:sp>
        <p:nvSpPr>
          <p:cNvPr id="84" name="Google Shape;84;p17"/>
          <p:cNvSpPr txBox="1"/>
          <p:nvPr/>
        </p:nvSpPr>
        <p:spPr>
          <a:xfrm>
            <a:off x="4572000" y="1017725"/>
            <a:ext cx="291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a:solidFill>
                  <a:srgbClr val="38761D"/>
                </a:solidFill>
              </a:rPr>
              <a:t>P.E.Hulme (2021) mukaan</a:t>
            </a:r>
            <a:endParaRPr>
              <a:solidFill>
                <a:srgbClr val="38761D"/>
              </a:solidFill>
            </a:endParaRPr>
          </a:p>
        </p:txBody>
      </p:sp>
      <p:sp>
        <p:nvSpPr>
          <p:cNvPr id="85" name="Google Shape;85;p17"/>
          <p:cNvSpPr txBox="1"/>
          <p:nvPr/>
        </p:nvSpPr>
        <p:spPr>
          <a:xfrm>
            <a:off x="0" y="4700026"/>
            <a:ext cx="77280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900" dirty="0"/>
              <a:t>P. E. Hulme (2021) Unwelcome exchange: International trade as a direct and </a:t>
            </a:r>
          </a:p>
          <a:p>
            <a:pPr marL="0" lvl="0" indent="0" algn="l" rtl="0">
              <a:spcBef>
                <a:spcPts val="0"/>
              </a:spcBef>
              <a:spcAft>
                <a:spcPts val="0"/>
              </a:spcAft>
              <a:buNone/>
            </a:pPr>
            <a:r>
              <a:rPr lang="fi" sz="900" dirty="0"/>
              <a:t>indirect driver of biological invasions worldwide – One Earth 4:666–679</a:t>
            </a:r>
            <a:endParaRPr sz="900" dirty="0"/>
          </a:p>
        </p:txBody>
      </p:sp>
      <p:pic>
        <p:nvPicPr>
          <p:cNvPr id="15" name="Ääni 14">
            <a:hlinkClick r:id="" action="ppaction://media"/>
            <a:extLst>
              <a:ext uri="{FF2B5EF4-FFF2-40B4-BE49-F238E27FC236}">
                <a16:creationId xmlns:a16="http://schemas.microsoft.com/office/drawing/2014/main" id="{320F1CA5-1571-73AB-D48D-3D0F8F2FE3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076"/>
    </mc:Choice>
    <mc:Fallback>
      <p:transition spd="slow" advTm="33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722943" y="184438"/>
            <a:ext cx="769811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ct val="39285"/>
              <a:buFont typeface="Arial"/>
              <a:buNone/>
            </a:pPr>
            <a:r>
              <a:rPr lang="fi" sz="2400" dirty="0">
                <a:solidFill>
                  <a:schemeClr val="dk2"/>
                </a:solidFill>
              </a:rPr>
              <a:t>Miten tarkoituksella tuodut vieraslajit leviävät luontoon?</a:t>
            </a:r>
            <a:endParaRPr sz="2400" dirty="0"/>
          </a:p>
        </p:txBody>
      </p:sp>
      <p:sp>
        <p:nvSpPr>
          <p:cNvPr id="91" name="Google Shape;91;p18"/>
          <p:cNvSpPr txBox="1"/>
          <p:nvPr/>
        </p:nvSpPr>
        <p:spPr>
          <a:xfrm>
            <a:off x="546181" y="1088319"/>
            <a:ext cx="3194700" cy="32008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600" b="1" dirty="0"/>
              <a:t>Luontoon vapauttaminen</a:t>
            </a:r>
            <a:endParaRPr sz="1600" b="1" dirty="0"/>
          </a:p>
          <a:p>
            <a:pPr marL="0" lvl="0" indent="0" algn="l" rtl="0">
              <a:spcBef>
                <a:spcPts val="0"/>
              </a:spcBef>
              <a:spcAft>
                <a:spcPts val="300"/>
              </a:spcAft>
              <a:buNone/>
            </a:pPr>
            <a:endParaRPr sz="1600" b="1" dirty="0"/>
          </a:p>
          <a:p>
            <a:pPr marL="457200" lvl="0" indent="-317500" algn="l" rtl="0">
              <a:spcBef>
                <a:spcPts val="0"/>
              </a:spcBef>
              <a:spcAft>
                <a:spcPts val="300"/>
              </a:spcAft>
              <a:buSzPts val="1400"/>
              <a:buChar char="●"/>
            </a:pPr>
            <a:r>
              <a:rPr lang="fi" dirty="0"/>
              <a:t>Biologiset torjuntaeliöt</a:t>
            </a:r>
            <a:endParaRPr dirty="0"/>
          </a:p>
          <a:p>
            <a:pPr marL="457200" lvl="0" indent="-317500" algn="l" rtl="0">
              <a:spcBef>
                <a:spcPts val="0"/>
              </a:spcBef>
              <a:spcAft>
                <a:spcPts val="300"/>
              </a:spcAft>
              <a:buSzPts val="1400"/>
              <a:buChar char="●"/>
            </a:pPr>
            <a:r>
              <a:rPr lang="fi" dirty="0"/>
              <a:t>Eroosion torjunta</a:t>
            </a:r>
            <a:endParaRPr dirty="0"/>
          </a:p>
          <a:p>
            <a:pPr marL="457200" lvl="0" indent="-317500" algn="l" rtl="0">
              <a:spcBef>
                <a:spcPts val="0"/>
              </a:spcBef>
              <a:spcAft>
                <a:spcPts val="300"/>
              </a:spcAft>
              <a:buSzPts val="1400"/>
              <a:buChar char="●"/>
            </a:pPr>
            <a:r>
              <a:rPr lang="fi" dirty="0"/>
              <a:t>Kalanistutus</a:t>
            </a:r>
            <a:endParaRPr dirty="0"/>
          </a:p>
          <a:p>
            <a:pPr marL="457200" lvl="0" indent="-317500" algn="l" rtl="0">
              <a:spcBef>
                <a:spcPts val="0"/>
              </a:spcBef>
              <a:spcAft>
                <a:spcPts val="300"/>
              </a:spcAft>
              <a:buSzPts val="1400"/>
              <a:buChar char="●"/>
            </a:pPr>
            <a:r>
              <a:rPr lang="fi" dirty="0"/>
              <a:t>Kasvi-/eläinlajiston “parantelu”</a:t>
            </a:r>
            <a:r>
              <a:rPr lang="fi" sz="1800" dirty="0">
                <a:solidFill>
                  <a:srgbClr val="FF0000"/>
                </a:solidFill>
              </a:rPr>
              <a:t>*</a:t>
            </a:r>
            <a:r>
              <a:rPr lang="fi" dirty="0"/>
              <a:t> vieraslajeilla</a:t>
            </a:r>
            <a:endParaRPr dirty="0"/>
          </a:p>
          <a:p>
            <a:pPr marL="457200" lvl="0" indent="-317500" algn="l" rtl="0">
              <a:spcBef>
                <a:spcPts val="0"/>
              </a:spcBef>
              <a:spcAft>
                <a:spcPts val="300"/>
              </a:spcAft>
              <a:buSzPts val="1400"/>
              <a:buChar char="●"/>
            </a:pPr>
            <a:r>
              <a:rPr lang="fi" dirty="0"/>
              <a:t>Istutus suojelu- tai kannanhoitotarkoituksessa</a:t>
            </a:r>
            <a:endParaRPr dirty="0"/>
          </a:p>
          <a:p>
            <a:pPr marL="457200" lvl="0" indent="-317500" algn="l" rtl="0">
              <a:spcBef>
                <a:spcPts val="0"/>
              </a:spcBef>
              <a:spcAft>
                <a:spcPts val="300"/>
              </a:spcAft>
              <a:buSzPts val="1400"/>
              <a:buChar char="●"/>
            </a:pPr>
            <a:r>
              <a:rPr lang="fi" dirty="0"/>
              <a:t>Vapauttaminen luontoon muussa käyttötarkoituksessa</a:t>
            </a:r>
            <a:endParaRPr dirty="0"/>
          </a:p>
          <a:p>
            <a:pPr marL="457200" lvl="0" indent="-317500" algn="l" rtl="0">
              <a:spcBef>
                <a:spcPts val="0"/>
              </a:spcBef>
              <a:spcAft>
                <a:spcPts val="300"/>
              </a:spcAft>
              <a:buSzPts val="1400"/>
              <a:buChar char="●"/>
            </a:pPr>
            <a:r>
              <a:rPr lang="fi" dirty="0"/>
              <a:t>Muu tahallinen vapauttaminen</a:t>
            </a:r>
            <a:endParaRPr dirty="0"/>
          </a:p>
        </p:txBody>
      </p:sp>
      <p:sp>
        <p:nvSpPr>
          <p:cNvPr id="92" name="Google Shape;92;p18"/>
          <p:cNvSpPr txBox="1"/>
          <p:nvPr/>
        </p:nvSpPr>
        <p:spPr>
          <a:xfrm>
            <a:off x="4244642" y="1078624"/>
            <a:ext cx="4600133" cy="347015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600" b="1" dirty="0"/>
              <a:t>Hallinnasta karkaaminen</a:t>
            </a:r>
            <a:endParaRPr sz="1600" b="1" dirty="0"/>
          </a:p>
          <a:p>
            <a:pPr marL="0" lvl="0" indent="0" algn="l" rtl="0">
              <a:spcBef>
                <a:spcPts val="0"/>
              </a:spcBef>
              <a:spcAft>
                <a:spcPts val="0"/>
              </a:spcAft>
              <a:buNone/>
            </a:pPr>
            <a:endParaRPr sz="1600" b="1" dirty="0"/>
          </a:p>
          <a:p>
            <a:pPr marL="457200" lvl="0" indent="-317500" algn="l" rtl="0">
              <a:spcBef>
                <a:spcPts val="0"/>
              </a:spcBef>
              <a:spcAft>
                <a:spcPts val="300"/>
              </a:spcAft>
              <a:buSzPts val="1400"/>
              <a:buChar char="●"/>
            </a:pPr>
            <a:r>
              <a:rPr lang="fi" dirty="0"/>
              <a:t>Maatalous (ml. bioenergia)</a:t>
            </a:r>
            <a:endParaRPr dirty="0"/>
          </a:p>
          <a:p>
            <a:pPr marL="457200" lvl="0" indent="-317500" algn="l" rtl="0">
              <a:spcBef>
                <a:spcPts val="0"/>
              </a:spcBef>
              <a:spcAft>
                <a:spcPts val="300"/>
              </a:spcAft>
              <a:buSzPts val="1400"/>
              <a:buChar char="●"/>
            </a:pPr>
            <a:r>
              <a:rPr lang="fi" dirty="0"/>
              <a:t>Vesiviljely</a:t>
            </a:r>
            <a:endParaRPr dirty="0"/>
          </a:p>
          <a:p>
            <a:pPr marL="457200" lvl="0" indent="-317500" algn="l" rtl="0">
              <a:spcBef>
                <a:spcPts val="0"/>
              </a:spcBef>
              <a:spcAft>
                <a:spcPts val="300"/>
              </a:spcAft>
              <a:buSzPts val="1400"/>
              <a:buChar char="●"/>
            </a:pPr>
            <a:r>
              <a:rPr lang="fi" dirty="0"/>
              <a:t>Kasvitiet. puutarha/eläintarha/akvaario</a:t>
            </a:r>
            <a:endParaRPr dirty="0"/>
          </a:p>
          <a:p>
            <a:pPr marL="457200" lvl="0" indent="-317500" algn="l" rtl="0">
              <a:spcBef>
                <a:spcPts val="0"/>
              </a:spcBef>
              <a:spcAft>
                <a:spcPts val="300"/>
              </a:spcAft>
              <a:buSzPts val="1400"/>
              <a:buChar char="●"/>
            </a:pPr>
            <a:r>
              <a:rPr lang="fi" dirty="0"/>
              <a:t>Lemmikki-/terraario- ja akvaariolajit ja ravintoeliöt</a:t>
            </a:r>
            <a:endParaRPr dirty="0"/>
          </a:p>
          <a:p>
            <a:pPr marL="457200" lvl="0" indent="-317500" algn="l" rtl="0">
              <a:spcBef>
                <a:spcPts val="0"/>
              </a:spcBef>
              <a:spcAft>
                <a:spcPts val="300"/>
              </a:spcAft>
              <a:buSzPts val="1400"/>
              <a:buChar char="●"/>
            </a:pPr>
            <a:r>
              <a:rPr lang="fi" dirty="0"/>
              <a:t>Tuotantoeläimet ja turkiselinkeino</a:t>
            </a:r>
            <a:endParaRPr dirty="0"/>
          </a:p>
          <a:p>
            <a:pPr marL="457200" lvl="0" indent="-317500" algn="l" rtl="0">
              <a:spcBef>
                <a:spcPts val="0"/>
              </a:spcBef>
              <a:spcAft>
                <a:spcPts val="300"/>
              </a:spcAft>
              <a:buSzPts val="1400"/>
              <a:buChar char="●"/>
            </a:pPr>
            <a:r>
              <a:rPr lang="fi" dirty="0"/>
              <a:t>Metsätalous (ml. uudelleenmetsittäminen</a:t>
            </a:r>
            <a:endParaRPr dirty="0"/>
          </a:p>
          <a:p>
            <a:pPr marL="457200" lvl="0" indent="-317500" algn="l" rtl="0">
              <a:spcBef>
                <a:spcPts val="0"/>
              </a:spcBef>
              <a:spcAft>
                <a:spcPts val="300"/>
              </a:spcAft>
              <a:buSzPts val="1400"/>
              <a:buChar char="●"/>
            </a:pPr>
            <a:r>
              <a:rPr lang="fi" dirty="0"/>
              <a:t>Puutarhatalous</a:t>
            </a:r>
            <a:endParaRPr dirty="0"/>
          </a:p>
          <a:p>
            <a:pPr marL="457200" lvl="0" indent="-317500" algn="l" rtl="0">
              <a:spcBef>
                <a:spcPts val="0"/>
              </a:spcBef>
              <a:spcAft>
                <a:spcPts val="300"/>
              </a:spcAft>
              <a:buSzPts val="1400"/>
              <a:buChar char="●"/>
            </a:pPr>
            <a:r>
              <a:rPr lang="fi" dirty="0"/>
              <a:t>Koristekäyttö (muu kuin puutarhatalous)</a:t>
            </a:r>
            <a:endParaRPr dirty="0"/>
          </a:p>
          <a:p>
            <a:pPr marL="457200" lvl="0" indent="-317500" algn="l" rtl="0">
              <a:spcBef>
                <a:spcPts val="0"/>
              </a:spcBef>
              <a:spcAft>
                <a:spcPts val="300"/>
              </a:spcAft>
              <a:buSzPts val="1400"/>
              <a:buChar char="●"/>
            </a:pPr>
            <a:r>
              <a:rPr lang="fi" dirty="0"/>
              <a:t>Tutkimus ja lajin jalostus</a:t>
            </a:r>
            <a:endParaRPr dirty="0"/>
          </a:p>
          <a:p>
            <a:pPr marL="457200" lvl="0" indent="-317500" algn="l" rtl="0">
              <a:spcBef>
                <a:spcPts val="0"/>
              </a:spcBef>
              <a:spcAft>
                <a:spcPts val="300"/>
              </a:spcAft>
              <a:buSzPts val="1400"/>
              <a:buChar char="●"/>
            </a:pPr>
            <a:r>
              <a:rPr lang="fi" dirty="0"/>
              <a:t>Elävä ravinto ja elävät syötit</a:t>
            </a:r>
            <a:endParaRPr dirty="0"/>
          </a:p>
          <a:p>
            <a:pPr marL="457200" lvl="0" indent="-317500" algn="l" rtl="0">
              <a:spcBef>
                <a:spcPts val="0"/>
              </a:spcBef>
              <a:spcAft>
                <a:spcPts val="300"/>
              </a:spcAft>
              <a:buSzPts val="1400"/>
              <a:buChar char="●"/>
            </a:pPr>
            <a:r>
              <a:rPr lang="fi" dirty="0"/>
              <a:t>Muu hallinnasta karkaaminen</a:t>
            </a:r>
            <a:endParaRPr dirty="0"/>
          </a:p>
        </p:txBody>
      </p:sp>
      <p:sp>
        <p:nvSpPr>
          <p:cNvPr id="93" name="Google Shape;93;p18"/>
          <p:cNvSpPr txBox="1"/>
          <p:nvPr/>
        </p:nvSpPr>
        <p:spPr>
          <a:xfrm>
            <a:off x="898500" y="719019"/>
            <a:ext cx="7347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dirty="0">
                <a:solidFill>
                  <a:srgbClr val="666666"/>
                </a:solidFill>
              </a:rPr>
              <a:t>YK:n biodiversiteettisopimuksen CBD:n käyttämä leviämisväyläluokittelu (Harrower ym. 2018 mukaan)</a:t>
            </a:r>
            <a:endParaRPr sz="1200" dirty="0">
              <a:solidFill>
                <a:srgbClr val="666666"/>
              </a:solidFill>
            </a:endParaRPr>
          </a:p>
        </p:txBody>
      </p:sp>
      <p:sp>
        <p:nvSpPr>
          <p:cNvPr id="94" name="Google Shape;94;p18"/>
          <p:cNvSpPr txBox="1"/>
          <p:nvPr/>
        </p:nvSpPr>
        <p:spPr>
          <a:xfrm>
            <a:off x="483900" y="4424481"/>
            <a:ext cx="8176200" cy="6309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800" dirty="0">
                <a:solidFill>
                  <a:srgbClr val="FF0000"/>
                </a:solidFill>
              </a:rPr>
              <a:t>* </a:t>
            </a:r>
            <a:r>
              <a:rPr lang="fi" sz="1100" dirty="0"/>
              <a:t>Parantelu = Virheellinen usko siitä, että alueen lajistoa tai </a:t>
            </a:r>
            <a:r>
              <a:rPr lang="fi-FI" sz="1100" dirty="0"/>
              <a:t>maiseman esteettisyyttä voi ”parantaa” istuttamalla sinne itselle mieluisia vieraslajeja. </a:t>
            </a:r>
          </a:p>
        </p:txBody>
      </p:sp>
      <p:pic>
        <p:nvPicPr>
          <p:cNvPr id="13" name="Ääni 12">
            <a:hlinkClick r:id="" action="ppaction://media"/>
            <a:extLst>
              <a:ext uri="{FF2B5EF4-FFF2-40B4-BE49-F238E27FC236}">
                <a16:creationId xmlns:a16="http://schemas.microsoft.com/office/drawing/2014/main" id="{1075DDDC-C94E-08AB-0902-47451727A1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150"/>
    </mc:Choice>
    <mc:Fallback>
      <p:transition spd="slow" advTm="6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555325" y="229775"/>
            <a:ext cx="846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fi">
                <a:solidFill>
                  <a:schemeClr val="dk2"/>
                </a:solidFill>
              </a:rPr>
              <a:t>Tahattomasti kulkeutuneiden vieraslajien leviämistavat </a:t>
            </a:r>
            <a:endParaRPr/>
          </a:p>
        </p:txBody>
      </p:sp>
      <p:sp>
        <p:nvSpPr>
          <p:cNvPr id="106" name="Google Shape;106;p20"/>
          <p:cNvSpPr txBox="1"/>
          <p:nvPr/>
        </p:nvSpPr>
        <p:spPr>
          <a:xfrm>
            <a:off x="555325" y="1248068"/>
            <a:ext cx="3296700" cy="329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600" b="1" dirty="0"/>
              <a:t>Kulkeutuminen kuljetettavissa eliöissä</a:t>
            </a:r>
            <a:endParaRPr sz="1600" b="1" dirty="0"/>
          </a:p>
          <a:p>
            <a:pPr marL="0" lvl="0" indent="0" algn="l" rtl="0">
              <a:spcBef>
                <a:spcPts val="0"/>
              </a:spcBef>
              <a:spcAft>
                <a:spcPts val="0"/>
              </a:spcAft>
              <a:buNone/>
            </a:pPr>
            <a:endParaRPr sz="1600" b="1" dirty="0"/>
          </a:p>
          <a:p>
            <a:pPr marL="457200" lvl="0" indent="-317500" algn="l" rtl="0">
              <a:spcBef>
                <a:spcPts val="0"/>
              </a:spcBef>
              <a:spcAft>
                <a:spcPts val="0"/>
              </a:spcAft>
              <a:buSzPts val="1400"/>
              <a:buChar char="●"/>
            </a:pPr>
            <a:r>
              <a:rPr lang="fi" dirty="0"/>
              <a:t>Taimitarhamateriaali</a:t>
            </a:r>
            <a:endParaRPr dirty="0"/>
          </a:p>
          <a:p>
            <a:pPr marL="457200" lvl="0" indent="-317500" algn="l" rtl="0">
              <a:spcBef>
                <a:spcPts val="0"/>
              </a:spcBef>
              <a:spcAft>
                <a:spcPts val="0"/>
              </a:spcAft>
              <a:buSzPts val="1400"/>
              <a:buChar char="●"/>
            </a:pPr>
            <a:r>
              <a:rPr lang="fi" dirty="0"/>
              <a:t>Syötit</a:t>
            </a:r>
            <a:endParaRPr dirty="0"/>
          </a:p>
          <a:p>
            <a:pPr marL="457200" lvl="0" indent="-317500" algn="l" rtl="0">
              <a:spcBef>
                <a:spcPts val="0"/>
              </a:spcBef>
              <a:spcAft>
                <a:spcPts val="0"/>
              </a:spcAft>
              <a:buSzPts val="1400"/>
              <a:buChar char="●"/>
            </a:pPr>
            <a:r>
              <a:rPr lang="fi" dirty="0"/>
              <a:t>Ruoka, ml. elävä ravinto</a:t>
            </a:r>
            <a:endParaRPr dirty="0"/>
          </a:p>
          <a:p>
            <a:pPr marL="457200" lvl="0" indent="-317500" algn="l" rtl="0">
              <a:spcBef>
                <a:spcPts val="0"/>
              </a:spcBef>
              <a:spcAft>
                <a:spcPts val="0"/>
              </a:spcAft>
              <a:buSzPts val="1400"/>
              <a:buChar char="●"/>
            </a:pPr>
            <a:r>
              <a:rPr lang="fi" dirty="0"/>
              <a:t>Eläinten mukana tai niiden loisina leviäminen</a:t>
            </a:r>
            <a:endParaRPr dirty="0"/>
          </a:p>
          <a:p>
            <a:pPr marL="457200" lvl="0" indent="-317500" algn="l" rtl="0">
              <a:spcBef>
                <a:spcPts val="0"/>
              </a:spcBef>
              <a:spcAft>
                <a:spcPts val="0"/>
              </a:spcAft>
              <a:buSzPts val="1400"/>
              <a:buChar char="●"/>
            </a:pPr>
            <a:r>
              <a:rPr lang="fi" dirty="0"/>
              <a:t>Kasvien mukana tai niiden loisina leviäminen</a:t>
            </a:r>
            <a:endParaRPr dirty="0"/>
          </a:p>
          <a:p>
            <a:pPr marL="457200" lvl="0" indent="-317500" algn="l" rtl="0">
              <a:spcBef>
                <a:spcPts val="0"/>
              </a:spcBef>
              <a:spcAft>
                <a:spcPts val="0"/>
              </a:spcAft>
              <a:buSzPts val="1400"/>
              <a:buChar char="●"/>
            </a:pPr>
            <a:r>
              <a:rPr lang="fi" dirty="0"/>
              <a:t>Siementen mukana leviäminen</a:t>
            </a:r>
            <a:endParaRPr dirty="0"/>
          </a:p>
          <a:p>
            <a:pPr marL="457200" lvl="0" indent="-317500" algn="l" rtl="0">
              <a:spcBef>
                <a:spcPts val="0"/>
              </a:spcBef>
              <a:spcAft>
                <a:spcPts val="0"/>
              </a:spcAft>
              <a:buSzPts val="1400"/>
              <a:buChar char="●"/>
            </a:pPr>
            <a:r>
              <a:rPr lang="fi" dirty="0"/>
              <a:t>Puutavarakauppa</a:t>
            </a:r>
            <a:endParaRPr dirty="0"/>
          </a:p>
          <a:p>
            <a:pPr marL="457200" lvl="0" indent="-317500" algn="l" rtl="0">
              <a:spcBef>
                <a:spcPts val="0"/>
              </a:spcBef>
              <a:spcAft>
                <a:spcPts val="0"/>
              </a:spcAft>
              <a:buSzPts val="1400"/>
              <a:buChar char="●"/>
            </a:pPr>
            <a:r>
              <a:rPr lang="fi" dirty="0"/>
              <a:t>Elinympäristömateriaalin (kuten mullan/kasvualustan) siirtäminen</a:t>
            </a:r>
            <a:endParaRPr dirty="0"/>
          </a:p>
        </p:txBody>
      </p:sp>
      <p:sp>
        <p:nvSpPr>
          <p:cNvPr id="107" name="Google Shape;107;p20"/>
          <p:cNvSpPr txBox="1"/>
          <p:nvPr/>
        </p:nvSpPr>
        <p:spPr>
          <a:xfrm>
            <a:off x="4231150" y="1237435"/>
            <a:ext cx="4116300" cy="369328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600" b="1" dirty="0"/>
              <a:t>Kulkeutuminen salamatkustajana</a:t>
            </a:r>
            <a:endParaRPr sz="1600" b="1" dirty="0"/>
          </a:p>
          <a:p>
            <a:pPr marL="0" lvl="0" indent="0" algn="l" rtl="0">
              <a:spcBef>
                <a:spcPts val="0"/>
              </a:spcBef>
              <a:spcAft>
                <a:spcPts val="0"/>
              </a:spcAft>
              <a:buNone/>
            </a:pPr>
            <a:endParaRPr sz="1600" b="1" dirty="0"/>
          </a:p>
          <a:p>
            <a:pPr marL="457200" lvl="0" indent="-317500" algn="l" rtl="0">
              <a:spcBef>
                <a:spcPts val="0"/>
              </a:spcBef>
              <a:spcAft>
                <a:spcPts val="0"/>
              </a:spcAft>
              <a:buSzPts val="1400"/>
              <a:buChar char="●"/>
            </a:pPr>
            <a:r>
              <a:rPr lang="fi" dirty="0"/>
              <a:t>Veneissä, trailereissa ja kalastustarvikkeissa</a:t>
            </a:r>
            <a:endParaRPr dirty="0"/>
          </a:p>
          <a:p>
            <a:pPr marL="457200" lvl="0" indent="-317500" algn="l" rtl="0">
              <a:spcBef>
                <a:spcPts val="0"/>
              </a:spcBef>
              <a:spcAft>
                <a:spcPts val="0"/>
              </a:spcAft>
              <a:buSzPts val="1400"/>
              <a:buChar char="●"/>
            </a:pPr>
            <a:r>
              <a:rPr lang="fi" dirty="0"/>
              <a:t>Rahtikontissa tai muussa kuljetustarvikkeessa</a:t>
            </a:r>
            <a:endParaRPr dirty="0"/>
          </a:p>
          <a:p>
            <a:pPr marL="457200" lvl="0" indent="-317500" algn="l" rtl="0">
              <a:spcBef>
                <a:spcPts val="0"/>
              </a:spcBef>
              <a:spcAft>
                <a:spcPts val="0"/>
              </a:spcAft>
              <a:buSzPts val="1400"/>
              <a:buChar char="●"/>
            </a:pPr>
            <a:r>
              <a:rPr lang="fi" dirty="0"/>
              <a:t>Lentokoneessa tai laivassa salamatkustajana</a:t>
            </a:r>
            <a:endParaRPr dirty="0"/>
          </a:p>
          <a:p>
            <a:pPr marL="457200" lvl="0" indent="-317500" algn="l" rtl="0">
              <a:spcBef>
                <a:spcPts val="0"/>
              </a:spcBef>
              <a:spcAft>
                <a:spcPts val="0"/>
              </a:spcAft>
              <a:buSzPts val="1400"/>
              <a:buChar char="●"/>
            </a:pPr>
            <a:r>
              <a:rPr lang="fi" dirty="0"/>
              <a:t>Matkustelevat ihmiset ja matkatavarat</a:t>
            </a:r>
            <a:endParaRPr dirty="0"/>
          </a:p>
          <a:p>
            <a:pPr marL="457200" lvl="0" indent="-317500" algn="l" rtl="0">
              <a:spcBef>
                <a:spcPts val="0"/>
              </a:spcBef>
              <a:spcAft>
                <a:spcPts val="0"/>
              </a:spcAft>
              <a:buSzPts val="1400"/>
              <a:buChar char="●"/>
            </a:pPr>
            <a:r>
              <a:rPr lang="fi" dirty="0"/>
              <a:t>Puiset ja muut orgaaniset pakkausmateriaalit</a:t>
            </a:r>
            <a:endParaRPr dirty="0"/>
          </a:p>
          <a:p>
            <a:pPr marL="457200" lvl="0" indent="-317500" algn="l" rtl="0">
              <a:spcBef>
                <a:spcPts val="0"/>
              </a:spcBef>
              <a:spcAft>
                <a:spcPts val="0"/>
              </a:spcAft>
              <a:buSzPts val="1400"/>
              <a:buChar char="●"/>
            </a:pPr>
            <a:r>
              <a:rPr lang="fi" dirty="0"/>
              <a:t>Laivojen painolastivesi</a:t>
            </a:r>
            <a:endParaRPr dirty="0"/>
          </a:p>
          <a:p>
            <a:pPr marL="457200" lvl="0" indent="-317500" algn="l" rtl="0">
              <a:spcBef>
                <a:spcPts val="0"/>
              </a:spcBef>
              <a:spcAft>
                <a:spcPts val="0"/>
              </a:spcAft>
              <a:buSzPts val="1400"/>
              <a:buChar char="●"/>
            </a:pPr>
            <a:r>
              <a:rPr lang="fi" dirty="0"/>
              <a:t>Laivojen runkoon kiinnittyminen</a:t>
            </a:r>
            <a:endParaRPr dirty="0"/>
          </a:p>
          <a:p>
            <a:pPr marL="457200" lvl="0" indent="-317500" algn="l" rtl="0">
              <a:spcBef>
                <a:spcPts val="0"/>
              </a:spcBef>
              <a:spcAft>
                <a:spcPts val="0"/>
              </a:spcAft>
              <a:buSzPts val="1400"/>
              <a:buChar char="●"/>
            </a:pPr>
            <a:r>
              <a:rPr lang="fi" dirty="0"/>
              <a:t>Muut kulkuneuvot</a:t>
            </a:r>
            <a:endParaRPr dirty="0"/>
          </a:p>
          <a:p>
            <a:pPr marL="457200" lvl="0" indent="-317500" algn="l" rtl="0">
              <a:spcBef>
                <a:spcPts val="0"/>
              </a:spcBef>
              <a:spcAft>
                <a:spcPts val="0"/>
              </a:spcAft>
              <a:buSzPts val="1400"/>
              <a:buChar char="●"/>
            </a:pPr>
            <a:r>
              <a:rPr lang="fi" dirty="0"/>
              <a:t>Muu kuljetus</a:t>
            </a:r>
            <a:endParaRPr dirty="0"/>
          </a:p>
          <a:p>
            <a:pPr marL="457200" lvl="0" indent="0" algn="l" rtl="0">
              <a:spcBef>
                <a:spcPts val="0"/>
              </a:spcBef>
              <a:spcAft>
                <a:spcPts val="0"/>
              </a:spcAft>
              <a:buNone/>
            </a:pPr>
            <a:endParaRPr dirty="0"/>
          </a:p>
        </p:txBody>
      </p:sp>
      <p:sp>
        <p:nvSpPr>
          <p:cNvPr id="108" name="Google Shape;108;p20"/>
          <p:cNvSpPr txBox="1"/>
          <p:nvPr/>
        </p:nvSpPr>
        <p:spPr>
          <a:xfrm>
            <a:off x="898500" y="757138"/>
            <a:ext cx="73470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dirty="0">
                <a:solidFill>
                  <a:srgbClr val="666666"/>
                </a:solidFill>
              </a:rPr>
              <a:t>YK:n kv. biodiversiteettisopimuksen CBD:n käyttämä leviämisväyläluokittelu (Harrower ym. 2018</a:t>
            </a:r>
            <a:r>
              <a:rPr lang="fi" sz="1600" dirty="0">
                <a:solidFill>
                  <a:srgbClr val="666666"/>
                </a:solidFill>
              </a:rPr>
              <a:t>*</a:t>
            </a:r>
            <a:r>
              <a:rPr lang="fi" sz="1200" dirty="0">
                <a:solidFill>
                  <a:srgbClr val="666666"/>
                </a:solidFill>
              </a:rPr>
              <a:t> mukaan)</a:t>
            </a:r>
            <a:endParaRPr sz="1200" dirty="0">
              <a:solidFill>
                <a:srgbClr val="666666"/>
              </a:solidFill>
            </a:endParaRPr>
          </a:p>
        </p:txBody>
      </p:sp>
      <p:sp>
        <p:nvSpPr>
          <p:cNvPr id="2" name="Tekstiruutu 1">
            <a:extLst>
              <a:ext uri="{FF2B5EF4-FFF2-40B4-BE49-F238E27FC236}">
                <a16:creationId xmlns:a16="http://schemas.microsoft.com/office/drawing/2014/main" id="{AD92A69D-5CEA-4350-B385-EDE82BDE1751}"/>
              </a:ext>
            </a:extLst>
          </p:cNvPr>
          <p:cNvSpPr txBox="1"/>
          <p:nvPr/>
        </p:nvSpPr>
        <p:spPr>
          <a:xfrm>
            <a:off x="730243" y="4713670"/>
            <a:ext cx="7683514" cy="400110"/>
          </a:xfrm>
          <a:prstGeom prst="rect">
            <a:avLst/>
          </a:prstGeom>
          <a:noFill/>
        </p:spPr>
        <p:txBody>
          <a:bodyPr wrap="none" rtlCol="0">
            <a:spAutoFit/>
          </a:bodyPr>
          <a:lstStyle/>
          <a:p>
            <a:r>
              <a:rPr lang="fi-FI" sz="1100" dirty="0">
                <a:solidFill>
                  <a:srgbClr val="FF0000"/>
                </a:solidFill>
              </a:rPr>
              <a:t>*</a:t>
            </a:r>
            <a:r>
              <a:rPr lang="fi-FI" sz="900" dirty="0"/>
              <a:t> </a:t>
            </a:r>
            <a:r>
              <a:rPr lang="fi-FI" sz="900" dirty="0" err="1"/>
              <a:t>Harrower</a:t>
            </a:r>
            <a:r>
              <a:rPr lang="fi-FI" sz="900" dirty="0"/>
              <a:t>, C.A., </a:t>
            </a:r>
            <a:r>
              <a:rPr lang="fi-FI" sz="900" dirty="0" err="1"/>
              <a:t>Scalera</a:t>
            </a:r>
            <a:r>
              <a:rPr lang="fi-FI" sz="900" dirty="0"/>
              <a:t>, R., </a:t>
            </a:r>
            <a:r>
              <a:rPr lang="fi-FI" sz="900" dirty="0" err="1"/>
              <a:t>Pagad</a:t>
            </a:r>
            <a:r>
              <a:rPr lang="fi-FI" sz="900" dirty="0"/>
              <a:t>, S., </a:t>
            </a:r>
            <a:r>
              <a:rPr lang="fi-FI" sz="900" dirty="0" err="1"/>
              <a:t>Schönrogge</a:t>
            </a:r>
            <a:r>
              <a:rPr lang="fi-FI" sz="900" dirty="0"/>
              <a:t>, K., Roy, H.E. 2018: </a:t>
            </a:r>
            <a:r>
              <a:rPr lang="fi-FI" sz="900" dirty="0" err="1"/>
              <a:t>Guidance</a:t>
            </a:r>
            <a:r>
              <a:rPr lang="fi-FI" sz="900" dirty="0"/>
              <a:t> for </a:t>
            </a:r>
            <a:r>
              <a:rPr lang="fi-FI" sz="900" dirty="0" err="1"/>
              <a:t>interpretation</a:t>
            </a:r>
            <a:r>
              <a:rPr lang="fi-FI" sz="900" dirty="0"/>
              <a:t> of CBD </a:t>
            </a:r>
            <a:r>
              <a:rPr lang="fi-FI" sz="900" dirty="0" err="1"/>
              <a:t>categories</a:t>
            </a:r>
            <a:r>
              <a:rPr lang="fi-FI" sz="900" dirty="0"/>
              <a:t> on </a:t>
            </a:r>
            <a:r>
              <a:rPr lang="fi-FI" sz="900" dirty="0" err="1"/>
              <a:t>introduction</a:t>
            </a:r>
            <a:r>
              <a:rPr lang="fi-FI" sz="900" dirty="0"/>
              <a:t> </a:t>
            </a:r>
            <a:r>
              <a:rPr lang="fi-FI" sz="900" dirty="0" err="1"/>
              <a:t>pathways</a:t>
            </a:r>
            <a:r>
              <a:rPr lang="fi-FI" sz="900" dirty="0"/>
              <a:t>.</a:t>
            </a:r>
          </a:p>
          <a:p>
            <a:r>
              <a:rPr lang="fi-FI" sz="900" dirty="0"/>
              <a:t>   Technical </a:t>
            </a:r>
            <a:r>
              <a:rPr lang="fi-FI" sz="900" dirty="0" err="1"/>
              <a:t>note</a:t>
            </a:r>
            <a:r>
              <a:rPr lang="fi-FI" sz="900" dirty="0"/>
              <a:t> </a:t>
            </a:r>
            <a:r>
              <a:rPr lang="fi-FI" sz="900" dirty="0" err="1"/>
              <a:t>prepared</a:t>
            </a:r>
            <a:r>
              <a:rPr lang="fi-FI" sz="900" dirty="0"/>
              <a:t> </a:t>
            </a:r>
            <a:r>
              <a:rPr lang="fi-FI" sz="900" dirty="0" err="1"/>
              <a:t>by</a:t>
            </a:r>
            <a:r>
              <a:rPr lang="fi-FI" sz="900" dirty="0"/>
              <a:t> IUCN for </a:t>
            </a:r>
            <a:r>
              <a:rPr lang="fi-FI" sz="900" dirty="0" err="1"/>
              <a:t>the</a:t>
            </a:r>
            <a:r>
              <a:rPr lang="fi-FI" sz="900" dirty="0"/>
              <a:t> European Commission. </a:t>
            </a:r>
          </a:p>
        </p:txBody>
      </p:sp>
      <p:pic>
        <p:nvPicPr>
          <p:cNvPr id="7" name="Ääni 6">
            <a:hlinkClick r:id="" action="ppaction://media"/>
            <a:extLst>
              <a:ext uri="{FF2B5EF4-FFF2-40B4-BE49-F238E27FC236}">
                <a16:creationId xmlns:a16="http://schemas.microsoft.com/office/drawing/2014/main" id="{7B224296-A4BE-69AE-BDE6-E6E0C759ED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696"/>
    </mc:Choice>
    <mc:Fallback>
      <p:transition spd="slow" advTm="6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162844" y="275938"/>
            <a:ext cx="8520600" cy="5727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Clr>
                <a:schemeClr val="dk1"/>
              </a:buClr>
              <a:buSzPct val="39285"/>
              <a:buFont typeface="Arial"/>
              <a:buNone/>
            </a:pPr>
            <a:r>
              <a:rPr lang="fi" sz="2400" dirty="0">
                <a:solidFill>
                  <a:schemeClr val="dk2"/>
                </a:solidFill>
              </a:rPr>
              <a:t>Miksi vieraslajien leviämisväylien ja -tapojen tunteminen on tärkeää?</a:t>
            </a:r>
            <a:endParaRPr sz="2400" dirty="0"/>
          </a:p>
        </p:txBody>
      </p:sp>
      <p:sp>
        <p:nvSpPr>
          <p:cNvPr id="72" name="Google Shape;72;p16"/>
          <p:cNvSpPr txBox="1">
            <a:spLocks noGrp="1"/>
          </p:cNvSpPr>
          <p:nvPr>
            <p:ph type="body" idx="1"/>
          </p:nvPr>
        </p:nvSpPr>
        <p:spPr>
          <a:xfrm>
            <a:off x="311700" y="1191671"/>
            <a:ext cx="8520600" cy="3416400"/>
          </a:xfrm>
          <a:prstGeom prst="rect">
            <a:avLst/>
          </a:prstGeom>
        </p:spPr>
        <p:txBody>
          <a:bodyPr spcFirstLastPara="1" wrap="square" lIns="91425" tIns="91425" rIns="91425" bIns="91425" anchor="t" anchorCtr="0">
            <a:normAutofit lnSpcReduction="10000"/>
          </a:bodyPr>
          <a:lstStyle/>
          <a:p>
            <a:pPr marL="417195" indent="-285750">
              <a:spcAft>
                <a:spcPts val="1200"/>
              </a:spcAft>
              <a:buSzPct val="100000"/>
            </a:pPr>
            <a:r>
              <a:rPr lang="fi-FI" sz="1600" dirty="0"/>
              <a:t>Vieraslajeja kartoitettaessa on tärkeää ymmärtää, millä tavoin löytynyt vieraslaji on voinut päätyä alueelle; omin avuin, virtaavaa vettä pitkin, lähistölle tuodun maa-aineksen mukana vai onko se voinut levitä viereiseltä pihalta tai peräisin pientaloalueen läheiseltä luvattomalta kasvijätetunkiolta?</a:t>
            </a:r>
          </a:p>
          <a:p>
            <a:pPr marL="417195" indent="-285750">
              <a:spcAft>
                <a:spcPts val="1200"/>
              </a:spcAft>
              <a:buSzPct val="100000"/>
            </a:pPr>
            <a:r>
              <a:rPr lang="fi-FI" sz="1600" dirty="0"/>
              <a:t>Vieraslajia torjuttaessa on tärkeää kartoittaa torjuttava alue ja arvioida, montako vuotta lajin torjuntaa tai seurantaa tulee jatkaa. Onko mahdollista, että kohdelaji tai jokin muu vieraslaji voi vallata torjutun kohteen myöhemmin?</a:t>
            </a:r>
          </a:p>
          <a:p>
            <a:pPr marL="417195" indent="-285750">
              <a:spcAft>
                <a:spcPts val="1200"/>
              </a:spcAft>
              <a:buSzPct val="100000"/>
            </a:pPr>
            <a:r>
              <a:rPr lang="fi-FI" sz="1600" dirty="0"/>
              <a:t>Leviämisväylien ja -tapojen tunteminen auttaa suunnittelijaa ehkäisemään vieraslajien leviämistä ennalta. Kohdelajien biologian ja ekologian hyvä tuntemus nousee tässä avainasemaan, ja on edellytys vieraslajien menestyksekkäälle hallinnalle. </a:t>
            </a:r>
          </a:p>
          <a:p>
            <a:pPr marL="131445" indent="0">
              <a:spcAft>
                <a:spcPts val="1200"/>
              </a:spcAft>
              <a:buSzPct val="100000"/>
              <a:buNone/>
            </a:pPr>
            <a:endParaRPr lang="fi-FI" sz="1600" dirty="0"/>
          </a:p>
          <a:p>
            <a:pPr marL="131445" lvl="0" indent="0" algn="l" rtl="0">
              <a:spcBef>
                <a:spcPts val="0"/>
              </a:spcBef>
              <a:spcAft>
                <a:spcPts val="1200"/>
              </a:spcAft>
              <a:buSzPct val="100000"/>
              <a:buNone/>
            </a:pPr>
            <a:endParaRPr lang="fi-FI" sz="1600" dirty="0"/>
          </a:p>
          <a:p>
            <a:pPr marL="131445" lvl="0" indent="0" algn="l" rtl="0">
              <a:spcBef>
                <a:spcPts val="0"/>
              </a:spcBef>
              <a:spcAft>
                <a:spcPts val="1200"/>
              </a:spcAft>
              <a:buSzPct val="100000"/>
              <a:buNone/>
            </a:pPr>
            <a:endParaRPr sz="1600" dirty="0"/>
          </a:p>
        </p:txBody>
      </p:sp>
      <p:pic>
        <p:nvPicPr>
          <p:cNvPr id="5" name="Ääni 4">
            <a:hlinkClick r:id="" action="ppaction://media"/>
            <a:extLst>
              <a:ext uri="{FF2B5EF4-FFF2-40B4-BE49-F238E27FC236}">
                <a16:creationId xmlns:a16="http://schemas.microsoft.com/office/drawing/2014/main" id="{C21B2876-7A95-EFFD-9402-0242C66600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194965501"/>
      </p:ext>
    </p:extLst>
  </p:cSld>
  <p:clrMapOvr>
    <a:masterClrMapping/>
  </p:clrMapOvr>
  <mc:AlternateContent xmlns:mc="http://schemas.openxmlformats.org/markup-compatibility/2006">
    <mc:Choice xmlns:p14="http://schemas.microsoft.com/office/powerpoint/2010/main" Requires="p14">
      <p:transition spd="slow" p14:dur="2000" advTm="76532"/>
    </mc:Choice>
    <mc:Fallback>
      <p:transition spd="slow" advTm="76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162844" y="275938"/>
            <a:ext cx="8520600" cy="5727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Clr>
                <a:schemeClr val="dk1"/>
              </a:buClr>
              <a:buSzPct val="39285"/>
              <a:buFont typeface="Arial"/>
              <a:buNone/>
            </a:pPr>
            <a:r>
              <a:rPr lang="fi" sz="2400" dirty="0">
                <a:solidFill>
                  <a:schemeClr val="dk2"/>
                </a:solidFill>
              </a:rPr>
              <a:t>Esimerkki vieraslajikampanjasta, joka on kohdennettu leviämisväylällä toimiville henkilöille </a:t>
            </a:r>
            <a:endParaRPr sz="2400" dirty="0"/>
          </a:p>
        </p:txBody>
      </p:sp>
      <p:sp>
        <p:nvSpPr>
          <p:cNvPr id="72" name="Google Shape;72;p16"/>
          <p:cNvSpPr txBox="1">
            <a:spLocks noGrp="1"/>
          </p:cNvSpPr>
          <p:nvPr>
            <p:ph type="body" idx="1"/>
          </p:nvPr>
        </p:nvSpPr>
        <p:spPr>
          <a:xfrm>
            <a:off x="1620136" y="1404322"/>
            <a:ext cx="7248049" cy="3416400"/>
          </a:xfrm>
          <a:prstGeom prst="rect">
            <a:avLst/>
          </a:prstGeom>
        </p:spPr>
        <p:txBody>
          <a:bodyPr spcFirstLastPara="1" wrap="square" lIns="91425" tIns="91425" rIns="91425" bIns="91425" anchor="t" anchorCtr="0">
            <a:normAutofit/>
          </a:bodyPr>
          <a:lstStyle/>
          <a:p>
            <a:pPr marL="457200" lvl="0" indent="-325755" algn="l" rtl="0">
              <a:spcBef>
                <a:spcPts val="0"/>
              </a:spcBef>
              <a:spcAft>
                <a:spcPts val="1200"/>
              </a:spcAft>
              <a:buSzPct val="100000"/>
              <a:buChar char="●"/>
            </a:pPr>
            <a:r>
              <a:rPr lang="fi" sz="1600" dirty="0"/>
              <a:t>Check Clean Dry on Iso-Britanniassa kalastajille ja huviveneilijöille suunnattu kampanja, jonka tavoitteena on vähentää vedessä elävien vieraslajien leviämistä vesistöstä toiseen kannustamalla ja neuvomalla veneiden, venetrailerien sekä kalastusvälineiden huolellisessa puhdistamisessa ennen siirtoa.</a:t>
            </a:r>
          </a:p>
          <a:p>
            <a:pPr marL="457200" lvl="0" indent="-325755" algn="l" rtl="0">
              <a:spcBef>
                <a:spcPts val="0"/>
              </a:spcBef>
              <a:spcAft>
                <a:spcPts val="0"/>
              </a:spcAft>
              <a:buSzPct val="100000"/>
              <a:buChar char="●"/>
            </a:pPr>
            <a:r>
              <a:rPr lang="fi" sz="1600" dirty="0"/>
              <a:t>Kampanjan pyrkimys on suojella vesiekosysteemejä vieraskasvi- ja eläinlajeilta sekä taudeilta, jotka voivat kilpailla tai jopa syrjäyttää alkuperäistä lajistoa, heikentää veden laatua tai muuttaa koko ekosysteemin toimintaa.</a:t>
            </a:r>
            <a:endParaRPr sz="1600" dirty="0"/>
          </a:p>
        </p:txBody>
      </p:sp>
      <p:pic>
        <p:nvPicPr>
          <p:cNvPr id="3" name="Kuva 2" descr="Kuva, joka sisältää kohteen Fontti, Grafiikka, ympyrä, logo&#10;&#10;Kuvaus luotu automaattisesti">
            <a:extLst>
              <a:ext uri="{FF2B5EF4-FFF2-40B4-BE49-F238E27FC236}">
                <a16:creationId xmlns:a16="http://schemas.microsoft.com/office/drawing/2014/main" id="{4675A383-38AB-A922-C13E-5D70DB9A95E5}"/>
              </a:ext>
            </a:extLst>
          </p:cNvPr>
          <p:cNvPicPr>
            <a:picLocks noChangeAspect="1"/>
          </p:cNvPicPr>
          <p:nvPr/>
        </p:nvPicPr>
        <p:blipFill>
          <a:blip r:embed="rId5"/>
          <a:stretch>
            <a:fillRect/>
          </a:stretch>
        </p:blipFill>
        <p:spPr>
          <a:xfrm>
            <a:off x="162844" y="1404322"/>
            <a:ext cx="1652034" cy="1585953"/>
          </a:xfrm>
          <a:prstGeom prst="rect">
            <a:avLst/>
          </a:prstGeom>
        </p:spPr>
      </p:pic>
      <p:sp>
        <p:nvSpPr>
          <p:cNvPr id="4" name="Tekstiruutu 3">
            <a:extLst>
              <a:ext uri="{FF2B5EF4-FFF2-40B4-BE49-F238E27FC236}">
                <a16:creationId xmlns:a16="http://schemas.microsoft.com/office/drawing/2014/main" id="{065A9A84-C8A2-E73C-A5F4-076EDF51084F}"/>
              </a:ext>
            </a:extLst>
          </p:cNvPr>
          <p:cNvSpPr txBox="1"/>
          <p:nvPr/>
        </p:nvSpPr>
        <p:spPr>
          <a:xfrm>
            <a:off x="797442" y="4698475"/>
            <a:ext cx="7000634" cy="307777"/>
          </a:xfrm>
          <a:prstGeom prst="rect">
            <a:avLst/>
          </a:prstGeom>
          <a:noFill/>
        </p:spPr>
        <p:txBody>
          <a:bodyPr wrap="none" rtlCol="0">
            <a:spAutoFit/>
          </a:bodyPr>
          <a:lstStyle/>
          <a:p>
            <a:r>
              <a:rPr lang="fi-FI" dirty="0"/>
              <a:t>Kampanjan kotisivu: </a:t>
            </a:r>
            <a:r>
              <a:rPr lang="fi-FI" dirty="0" err="1"/>
              <a:t>https</a:t>
            </a:r>
            <a:r>
              <a:rPr lang="fi-FI" dirty="0"/>
              <a:t>://</a:t>
            </a:r>
            <a:r>
              <a:rPr lang="fi-FI" dirty="0" err="1"/>
              <a:t>www.nonnativespecies.org</a:t>
            </a:r>
            <a:r>
              <a:rPr lang="fi-FI" dirty="0"/>
              <a:t>/</a:t>
            </a:r>
            <a:r>
              <a:rPr lang="fi-FI" dirty="0" err="1"/>
              <a:t>what</a:t>
            </a:r>
            <a:r>
              <a:rPr lang="fi-FI" dirty="0"/>
              <a:t>-</a:t>
            </a:r>
            <a:r>
              <a:rPr lang="fi-FI" dirty="0" err="1"/>
              <a:t>can</a:t>
            </a:r>
            <a:r>
              <a:rPr lang="fi-FI" dirty="0"/>
              <a:t>-i-</a:t>
            </a:r>
            <a:r>
              <a:rPr lang="fi-FI" dirty="0" err="1"/>
              <a:t>do</a:t>
            </a:r>
            <a:r>
              <a:rPr lang="fi-FI" dirty="0"/>
              <a:t>/</a:t>
            </a:r>
            <a:r>
              <a:rPr lang="fi-FI" dirty="0" err="1"/>
              <a:t>check-clean-dry</a:t>
            </a:r>
            <a:r>
              <a:rPr lang="fi-FI" dirty="0"/>
              <a:t>/</a:t>
            </a:r>
          </a:p>
        </p:txBody>
      </p:sp>
      <p:pic>
        <p:nvPicPr>
          <p:cNvPr id="2" name="Ääni 1">
            <a:hlinkClick r:id="" action="ppaction://media"/>
            <a:extLst>
              <a:ext uri="{FF2B5EF4-FFF2-40B4-BE49-F238E27FC236}">
                <a16:creationId xmlns:a16="http://schemas.microsoft.com/office/drawing/2014/main" id="{FC398886-3238-84BE-559E-A166095152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00011472"/>
      </p:ext>
    </p:extLst>
  </p:cSld>
  <p:clrMapOvr>
    <a:masterClrMapping/>
  </p:clrMapOvr>
  <mc:AlternateContent xmlns:mc="http://schemas.openxmlformats.org/markup-compatibility/2006">
    <mc:Choice xmlns:p14="http://schemas.microsoft.com/office/powerpoint/2010/main" Requires="p14">
      <p:transition spd="slow" p14:dur="2000" advTm="52268"/>
    </mc:Choice>
    <mc:Fallback>
      <p:transition spd="slow" advTm="52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subTitle" idx="1"/>
          </p:nvPr>
        </p:nvSpPr>
        <p:spPr>
          <a:xfrm>
            <a:off x="0" y="2175450"/>
            <a:ext cx="8520600" cy="792600"/>
          </a:xfrm>
          <a:prstGeom prst="rect">
            <a:avLst/>
          </a:prstGeom>
        </p:spPr>
        <p:txBody>
          <a:bodyPr spcFirstLastPara="1" wrap="square" lIns="91425" tIns="91425" rIns="91425" bIns="91425" anchor="t" anchorCtr="0">
            <a:normAutofit/>
          </a:bodyPr>
          <a:lstStyle/>
          <a:p>
            <a:pPr marL="457200" lvl="0" indent="0" algn="ctr" rtl="0">
              <a:spcBef>
                <a:spcPts val="0"/>
              </a:spcBef>
              <a:spcAft>
                <a:spcPts val="0"/>
              </a:spcAft>
              <a:buNone/>
            </a:pPr>
            <a:r>
              <a:rPr lang="fi" dirty="0"/>
              <a:t>8.3. Vieraslajijätteen käsittely</a:t>
            </a:r>
            <a:endParaRPr dirty="0"/>
          </a:p>
        </p:txBody>
      </p:sp>
      <p:pic>
        <p:nvPicPr>
          <p:cNvPr id="2" name="Ääni 1">
            <a:hlinkClick r:id="" action="ppaction://media"/>
            <a:extLst>
              <a:ext uri="{FF2B5EF4-FFF2-40B4-BE49-F238E27FC236}">
                <a16:creationId xmlns:a16="http://schemas.microsoft.com/office/drawing/2014/main" id="{FE75BB75-E19B-8210-1375-F9DACB6993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09"/>
    </mc:Choice>
    <mc:Fallback>
      <p:transition spd="slow" advTm="7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457200" lvl="0" indent="0" algn="l" rtl="0">
              <a:spcBef>
                <a:spcPts val="0"/>
              </a:spcBef>
              <a:spcAft>
                <a:spcPts val="0"/>
              </a:spcAft>
              <a:buClr>
                <a:schemeClr val="dk1"/>
              </a:buClr>
              <a:buSzPct val="39285"/>
              <a:buFont typeface="Arial"/>
              <a:buNone/>
            </a:pPr>
            <a:r>
              <a:rPr lang="fi">
                <a:solidFill>
                  <a:schemeClr val="dk2"/>
                </a:solidFill>
              </a:rPr>
              <a:t>Vieraslajijätteen merkitys vieraslajien leviämisriskinä</a:t>
            </a:r>
            <a:endParaRPr/>
          </a:p>
        </p:txBody>
      </p:sp>
      <p:sp>
        <p:nvSpPr>
          <p:cNvPr id="72" name="Google Shape;72;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10000"/>
          </a:bodyPr>
          <a:lstStyle/>
          <a:p>
            <a:pPr marL="457200" lvl="0" indent="-325755" algn="l" rtl="0">
              <a:spcBef>
                <a:spcPts val="0"/>
              </a:spcBef>
              <a:spcAft>
                <a:spcPts val="0"/>
              </a:spcAft>
              <a:buSzPct val="100000"/>
              <a:buChar char="●"/>
            </a:pPr>
            <a:r>
              <a:rPr lang="fi"/>
              <a:t>Vieraslajien torjunnassa syntyy lajista riippuen tavallisesti joko kasvijätettä (maanpäälliset osat sekä juuret, maavarret tai rönsyt) tai maa-ainesjätettä (siemenpankkia tai juurakon-/maavarren paloja sisältävä maa-aines).</a:t>
            </a:r>
            <a:endParaRPr/>
          </a:p>
          <a:p>
            <a:pPr marL="0" lvl="0" indent="0" algn="l" rtl="0">
              <a:spcBef>
                <a:spcPts val="0"/>
              </a:spcBef>
              <a:spcAft>
                <a:spcPts val="0"/>
              </a:spcAft>
              <a:buNone/>
            </a:pPr>
            <a:endParaRPr/>
          </a:p>
          <a:p>
            <a:pPr marL="457200" lvl="0" indent="-325755" algn="l" rtl="0">
              <a:spcBef>
                <a:spcPts val="0"/>
              </a:spcBef>
              <a:spcAft>
                <a:spcPts val="0"/>
              </a:spcAft>
              <a:buSzPct val="100000"/>
              <a:buChar char="●"/>
            </a:pPr>
            <a:r>
              <a:rPr lang="fi"/>
              <a:t>Vieraskasvilajeja sisältävän kasvijätteen sekä siemeniä tai vieraseläinlajien munia tai toukkia sisältävän maa-aineksen käsittelyssä tulee olla erityisen huolellinen, sillä vieraslajit voivat levitä niiden mukana uusille kasvupaikoille. Aina kun mahdollista, syntynyt jäte kannattaa ensisijaisesti käsitellä tai loppusijoittaa syntypaikallaan poiskuljettamisen sijasta.</a:t>
            </a:r>
            <a:endParaRPr/>
          </a:p>
          <a:p>
            <a:pPr marL="0" lvl="0" indent="0" algn="l" rtl="0">
              <a:spcBef>
                <a:spcPts val="0"/>
              </a:spcBef>
              <a:spcAft>
                <a:spcPts val="0"/>
              </a:spcAft>
              <a:buNone/>
            </a:pPr>
            <a:endParaRPr/>
          </a:p>
          <a:p>
            <a:pPr marL="457200" lvl="0" indent="-325755" algn="l" rtl="0">
              <a:spcBef>
                <a:spcPts val="0"/>
              </a:spcBef>
              <a:spcAft>
                <a:spcPts val="0"/>
              </a:spcAft>
              <a:buSzPct val="100000"/>
              <a:buChar char="●"/>
            </a:pPr>
            <a:r>
              <a:rPr lang="fi"/>
              <a:t>Rakennushankkeissa ja erityisesti liikenneväylien rakentamisessa voi syntyä muun jätteen lisäksi suuria määriä vieraskasveja sisältävää, hankalasti käsiteltävää ja sijoitettavaa maa-ainesjätettä. Kustannusten ja vaivan välttämiseksi sekä leviämisriskin pienentämiseksi on tärkeää kartoittaa suunnittelualue ja torjua vieraslajit ennen hankkeen aloittamista.</a:t>
            </a:r>
            <a:endParaRPr/>
          </a:p>
        </p:txBody>
      </p:sp>
      <p:pic>
        <p:nvPicPr>
          <p:cNvPr id="3" name="Ääni 2">
            <a:hlinkClick r:id="" action="ppaction://media"/>
            <a:extLst>
              <a:ext uri="{FF2B5EF4-FFF2-40B4-BE49-F238E27FC236}">
                <a16:creationId xmlns:a16="http://schemas.microsoft.com/office/drawing/2014/main" id="{AF8F7BAB-3665-1A78-49B9-847B837202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069"/>
    </mc:Choice>
    <mc:Fallback>
      <p:transition spd="slow" advTm="83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408275"/>
            <a:ext cx="8520600" cy="927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fi"/>
              <a:t>Vieraslajikurssi</a:t>
            </a:r>
            <a:endParaRPr/>
          </a:p>
        </p:txBody>
      </p:sp>
      <p:sp>
        <p:nvSpPr>
          <p:cNvPr id="55" name="Google Shape;55;p13"/>
          <p:cNvSpPr txBox="1">
            <a:spLocks noGrp="1"/>
          </p:cNvSpPr>
          <p:nvPr>
            <p:ph type="subTitle" idx="1"/>
          </p:nvPr>
        </p:nvSpPr>
        <p:spPr>
          <a:xfrm>
            <a:off x="829800" y="1796300"/>
            <a:ext cx="7484400" cy="2824200"/>
          </a:xfrm>
          <a:prstGeom prst="rect">
            <a:avLst/>
          </a:prstGeom>
        </p:spPr>
        <p:txBody>
          <a:bodyPr spcFirstLastPara="1" wrap="square" lIns="91425" tIns="91425" rIns="91425" bIns="91425" anchor="t" anchorCtr="0">
            <a:normAutofit fontScale="77500" lnSpcReduction="20000"/>
          </a:bodyPr>
          <a:lstStyle/>
          <a:p>
            <a:pPr marL="457200" lvl="0" indent="0" algn="l" rtl="0">
              <a:spcBef>
                <a:spcPts val="0"/>
              </a:spcBef>
              <a:spcAft>
                <a:spcPts val="0"/>
              </a:spcAft>
              <a:buNone/>
            </a:pPr>
            <a:r>
              <a:rPr lang="fi" sz="2550" dirty="0"/>
              <a:t>8.1. Vieraslajien luettelot, lainsäädäntö ja poikkeusluvat</a:t>
            </a:r>
            <a:endParaRPr sz="2550" dirty="0"/>
          </a:p>
          <a:p>
            <a:pPr marL="457200" lvl="0" indent="0" algn="l" rtl="0">
              <a:spcBef>
                <a:spcPts val="0"/>
              </a:spcBef>
              <a:spcAft>
                <a:spcPts val="0"/>
              </a:spcAft>
              <a:buNone/>
            </a:pPr>
            <a:endParaRPr sz="2550" dirty="0"/>
          </a:p>
          <a:p>
            <a:pPr marL="457200" lvl="0" indent="0" algn="l" rtl="0">
              <a:spcBef>
                <a:spcPts val="0"/>
              </a:spcBef>
              <a:spcAft>
                <a:spcPts val="0"/>
              </a:spcAft>
              <a:buNone/>
            </a:pPr>
            <a:r>
              <a:rPr lang="fi" sz="2550" dirty="0"/>
              <a:t>8.2. Vieraslajien leviämisväylät</a:t>
            </a:r>
            <a:endParaRPr sz="2550" dirty="0"/>
          </a:p>
          <a:p>
            <a:pPr marL="457200" lvl="0" indent="0" algn="l" rtl="0">
              <a:spcBef>
                <a:spcPts val="0"/>
              </a:spcBef>
              <a:spcAft>
                <a:spcPts val="0"/>
              </a:spcAft>
              <a:buNone/>
            </a:pPr>
            <a:endParaRPr sz="2550" dirty="0"/>
          </a:p>
          <a:p>
            <a:pPr marL="457200" lvl="0" indent="0" algn="l" rtl="0">
              <a:spcBef>
                <a:spcPts val="0"/>
              </a:spcBef>
              <a:spcAft>
                <a:spcPts val="0"/>
              </a:spcAft>
              <a:buNone/>
            </a:pPr>
            <a:r>
              <a:rPr lang="fi" sz="2550" dirty="0"/>
              <a:t>8.3. </a:t>
            </a:r>
            <a:r>
              <a:rPr lang="fi-FI" sz="2550" dirty="0"/>
              <a:t>Vieraslajijätteen käsittely</a:t>
            </a:r>
          </a:p>
          <a:p>
            <a:pPr marL="457200" lvl="0" indent="0" algn="l" rtl="0">
              <a:spcBef>
                <a:spcPts val="0"/>
              </a:spcBef>
              <a:spcAft>
                <a:spcPts val="0"/>
              </a:spcAft>
              <a:buNone/>
            </a:pPr>
            <a:endParaRPr lang="fi-FI" sz="2550" dirty="0"/>
          </a:p>
          <a:p>
            <a:pPr marL="457200" lvl="0" indent="0" algn="l" rtl="0">
              <a:spcBef>
                <a:spcPts val="0"/>
              </a:spcBef>
              <a:spcAft>
                <a:spcPts val="0"/>
              </a:spcAft>
              <a:buNone/>
            </a:pPr>
            <a:r>
              <a:rPr lang="fi-FI" sz="2550" dirty="0"/>
              <a:t>8.4. Vieraslajijätteen käsittelyyn tarvittavat luvat</a:t>
            </a:r>
            <a:endParaRPr sz="2550" dirty="0"/>
          </a:p>
          <a:p>
            <a:pPr marL="457200" lvl="0" indent="0" algn="l" rtl="0">
              <a:spcBef>
                <a:spcPts val="0"/>
              </a:spcBef>
              <a:spcAft>
                <a:spcPts val="0"/>
              </a:spcAft>
              <a:buNone/>
            </a:pPr>
            <a:endParaRPr sz="2550" dirty="0"/>
          </a:p>
          <a:p>
            <a:pPr marL="457200" lvl="0" indent="0" algn="l" rtl="0">
              <a:spcBef>
                <a:spcPts val="0"/>
              </a:spcBef>
              <a:spcAft>
                <a:spcPts val="0"/>
              </a:spcAft>
              <a:buNone/>
            </a:pPr>
            <a:r>
              <a:rPr lang="fi" sz="2550" dirty="0"/>
              <a:t>8.5. Vieraslajien hallinnan suunnittelu </a:t>
            </a:r>
            <a:endParaRPr dirty="0"/>
          </a:p>
        </p:txBody>
      </p:sp>
      <p:pic>
        <p:nvPicPr>
          <p:cNvPr id="15" name="Ääni 14">
            <a:hlinkClick r:id="" action="ppaction://media"/>
            <a:extLst>
              <a:ext uri="{FF2B5EF4-FFF2-40B4-BE49-F238E27FC236}">
                <a16:creationId xmlns:a16="http://schemas.microsoft.com/office/drawing/2014/main" id="{D27B651D-B5B9-6223-036C-148C13DD0A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661"/>
    </mc:Choice>
    <mc:Fallback>
      <p:transition spd="slow" advTm="30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457200" lvl="0" indent="0" algn="l" rtl="0">
              <a:spcBef>
                <a:spcPts val="0"/>
              </a:spcBef>
              <a:spcAft>
                <a:spcPts val="0"/>
              </a:spcAft>
              <a:buClr>
                <a:schemeClr val="dk1"/>
              </a:buClr>
              <a:buSzPct val="39285"/>
              <a:buFont typeface="Arial"/>
              <a:buNone/>
            </a:pPr>
            <a:r>
              <a:rPr lang="fi">
                <a:solidFill>
                  <a:schemeClr val="dk2"/>
                </a:solidFill>
              </a:rPr>
              <a:t>Vieraslajijätteen merkitys vieraslajien leviämisriskinä</a:t>
            </a:r>
            <a:endParaRPr/>
          </a:p>
        </p:txBody>
      </p:sp>
      <p:sp>
        <p:nvSpPr>
          <p:cNvPr id="85" name="Google Shape;85;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457200" lvl="0" indent="0" algn="l" rtl="0">
              <a:spcBef>
                <a:spcPts val="0"/>
              </a:spcBef>
              <a:spcAft>
                <a:spcPts val="0"/>
              </a:spcAft>
              <a:buNone/>
            </a:pPr>
            <a:r>
              <a:rPr lang="fi" dirty="0"/>
              <a:t>Kasvijätteenä helposti leviäviä vieraskasvilajeja</a:t>
            </a:r>
            <a:endParaRPr dirty="0"/>
          </a:p>
          <a:p>
            <a:pPr marL="457200" lvl="0" indent="0" algn="l" rtl="0">
              <a:spcBef>
                <a:spcPts val="0"/>
              </a:spcBef>
              <a:spcAft>
                <a:spcPts val="0"/>
              </a:spcAft>
              <a:buNone/>
            </a:pPr>
            <a:endParaRPr dirty="0"/>
          </a:p>
          <a:p>
            <a:pPr marL="457200" lvl="0" indent="-310832" algn="l" rtl="0">
              <a:spcBef>
                <a:spcPts val="0"/>
              </a:spcBef>
              <a:spcAft>
                <a:spcPts val="0"/>
              </a:spcAft>
              <a:buSzPct val="100000"/>
              <a:buChar char="●"/>
            </a:pPr>
            <a:r>
              <a:rPr lang="fi" sz="1400" dirty="0"/>
              <a:t>Kasvinosista: kurtturuusu, kanadan- ja kiehkuravesirutto, japanintatar, sahalinintatar, hamppuvillakko, viitapihlaja-angervo, etelänruttojuuri, kanadanpiisku, valko- ja punakarhunköynnös, lammikki.</a:t>
            </a:r>
            <a:endParaRPr sz="1400" dirty="0"/>
          </a:p>
          <a:p>
            <a:pPr marL="914400" lvl="0" indent="0" algn="l" rtl="0">
              <a:spcBef>
                <a:spcPts val="0"/>
              </a:spcBef>
              <a:spcAft>
                <a:spcPts val="0"/>
              </a:spcAft>
              <a:buNone/>
            </a:pPr>
            <a:endParaRPr sz="1400" dirty="0"/>
          </a:p>
          <a:p>
            <a:pPr marL="457200" lvl="0" indent="-310832" algn="l" rtl="0">
              <a:spcBef>
                <a:spcPts val="0"/>
              </a:spcBef>
              <a:spcAft>
                <a:spcPts val="0"/>
              </a:spcAft>
              <a:buSzPct val="100000"/>
              <a:buChar char="●"/>
            </a:pPr>
            <a:r>
              <a:rPr lang="fi" sz="1400" dirty="0"/>
              <a:t>Siementen kypsyttyä: kurtturuusu, komealupiini, jättipalsami, alaskanlupiini, hamppuvillakko, rikkapalsami, lännenpalsami, jättiputket, isosorsimo, kanadanpiisku, jättipoimulehti, keltamajavankaali.</a:t>
            </a:r>
            <a:endParaRPr sz="1400" dirty="0"/>
          </a:p>
          <a:p>
            <a:pPr marL="0" lvl="0" indent="0" algn="l" rtl="0">
              <a:spcBef>
                <a:spcPts val="0"/>
              </a:spcBef>
              <a:spcAft>
                <a:spcPts val="0"/>
              </a:spcAft>
              <a:buNone/>
            </a:pPr>
            <a:endParaRPr dirty="0"/>
          </a:p>
          <a:p>
            <a:pPr marL="457200" lvl="0" indent="0" algn="l" rtl="0">
              <a:spcBef>
                <a:spcPts val="0"/>
              </a:spcBef>
              <a:spcAft>
                <a:spcPts val="0"/>
              </a:spcAft>
              <a:buNone/>
            </a:pPr>
            <a:r>
              <a:rPr lang="fi" dirty="0"/>
              <a:t>Maa-aineksen seassa juurakonpaloina, siemeninä tai munina/toukkina helposti leviäviä vieraslajeja</a:t>
            </a:r>
            <a:endParaRPr dirty="0"/>
          </a:p>
          <a:p>
            <a:pPr marL="457200" lvl="0" indent="0" algn="l" rtl="0">
              <a:spcBef>
                <a:spcPts val="0"/>
              </a:spcBef>
              <a:spcAft>
                <a:spcPts val="0"/>
              </a:spcAft>
              <a:buNone/>
            </a:pPr>
            <a:endParaRPr dirty="0"/>
          </a:p>
          <a:p>
            <a:pPr marL="457200" lvl="0" indent="-310832" algn="l" rtl="0">
              <a:spcBef>
                <a:spcPts val="0"/>
              </a:spcBef>
              <a:spcAft>
                <a:spcPts val="0"/>
              </a:spcAft>
              <a:buSzPct val="100000"/>
              <a:buChar char="●"/>
            </a:pPr>
            <a:r>
              <a:rPr lang="fi" sz="1400" dirty="0"/>
              <a:t>Jättipalsami, jättiputket, komealupiini, keltamajavankaali, kurtturuusu, rikkapalsami, lännenpalsami, espanjansiruetana, mustapääetana, hamppuvillakko, etelänruttojuuri, japanintatar, sahalinintatar, jättipoimulehti.</a:t>
            </a:r>
            <a:endParaRPr sz="1400" dirty="0"/>
          </a:p>
        </p:txBody>
      </p:sp>
      <p:pic>
        <p:nvPicPr>
          <p:cNvPr id="3" name="Ääni 2">
            <a:hlinkClick r:id="" action="ppaction://media"/>
            <a:extLst>
              <a:ext uri="{FF2B5EF4-FFF2-40B4-BE49-F238E27FC236}">
                <a16:creationId xmlns:a16="http://schemas.microsoft.com/office/drawing/2014/main" id="{21629558-7E11-EB50-6F64-E1AAD47256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436"/>
    </mc:Choice>
    <mc:Fallback>
      <p:transition spd="slow" advTm="71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311700" y="138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dirty="0"/>
              <a:t>Ammattimaisten toimijoiden tulee olla selvillä, liittyykö työkohteeseen vieraslajeja</a:t>
            </a:r>
            <a:endParaRPr dirty="0"/>
          </a:p>
        </p:txBody>
      </p:sp>
      <p:sp>
        <p:nvSpPr>
          <p:cNvPr id="121" name="Google Shape;121;p23"/>
          <p:cNvSpPr txBox="1">
            <a:spLocks noGrp="1"/>
          </p:cNvSpPr>
          <p:nvPr>
            <p:ph type="body" idx="1"/>
          </p:nvPr>
        </p:nvSpPr>
        <p:spPr>
          <a:xfrm>
            <a:off x="311700" y="1604925"/>
            <a:ext cx="8178000" cy="3416400"/>
          </a:xfrm>
          <a:prstGeom prst="rect">
            <a:avLst/>
          </a:prstGeom>
        </p:spPr>
        <p:txBody>
          <a:bodyPr spcFirstLastPara="1" wrap="square" lIns="91425" tIns="91425" rIns="91425" bIns="91425" anchor="t" anchorCtr="0">
            <a:normAutofit/>
          </a:bodyPr>
          <a:lstStyle/>
          <a:p>
            <a:pPr marL="457200" lvl="0" indent="-342900" algn="l" rtl="0">
              <a:spcBef>
                <a:spcPts val="1000"/>
              </a:spcBef>
              <a:spcAft>
                <a:spcPts val="0"/>
              </a:spcAft>
              <a:buSzPts val="1800"/>
              <a:buChar char="●"/>
            </a:pPr>
            <a:r>
              <a:rPr lang="fi"/>
              <a:t>Ammattitoimijoiden on huolehdittava siitä, ettei tuotetussa, varastoidussa, markkinoille saatetussa, kuljetetussa, välitetyssä, myydyssä tai muuten eteenpäin luovutetussa tuotteessa tai aineistossa ole EU:n tai Suomen vieraslajiluettelon lajeja, jotka voisivat levitä toimijan hallinnassa olevan alueen ulkopuolelle (Vieraslajilaki</a:t>
            </a:r>
            <a:r>
              <a:rPr lang="fi">
                <a:solidFill>
                  <a:srgbClr val="FF0000"/>
                </a:solidFill>
              </a:rPr>
              <a:t>*</a:t>
            </a:r>
            <a:r>
              <a:rPr lang="fi"/>
              <a:t> §5, 1709/2015).</a:t>
            </a:r>
            <a:endParaRPr/>
          </a:p>
          <a:p>
            <a:pPr marL="914400" lvl="0" indent="0" algn="l" rtl="0">
              <a:spcBef>
                <a:spcPts val="1000"/>
              </a:spcBef>
              <a:spcAft>
                <a:spcPts val="0"/>
              </a:spcAft>
              <a:buNone/>
            </a:pPr>
            <a:endParaRPr sz="1500"/>
          </a:p>
        </p:txBody>
      </p:sp>
      <p:sp>
        <p:nvSpPr>
          <p:cNvPr id="122" name="Google Shape;122;p23"/>
          <p:cNvSpPr txBox="1"/>
          <p:nvPr/>
        </p:nvSpPr>
        <p:spPr>
          <a:xfrm>
            <a:off x="654300" y="4573450"/>
            <a:ext cx="6511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600" dirty="0">
                <a:solidFill>
                  <a:srgbClr val="FF0000"/>
                </a:solidFill>
              </a:rPr>
              <a:t>*</a:t>
            </a:r>
            <a:r>
              <a:rPr lang="fi" dirty="0"/>
              <a:t> Laki vieraslajeista aiheutuvien riskien hallinnasta</a:t>
            </a:r>
            <a:endParaRPr dirty="0"/>
          </a:p>
        </p:txBody>
      </p:sp>
      <p:pic>
        <p:nvPicPr>
          <p:cNvPr id="5" name="Ääni 4">
            <a:hlinkClick r:id="" action="ppaction://media"/>
            <a:extLst>
              <a:ext uri="{FF2B5EF4-FFF2-40B4-BE49-F238E27FC236}">
                <a16:creationId xmlns:a16="http://schemas.microsoft.com/office/drawing/2014/main" id="{C4DCE04E-058D-ABAA-BD87-34D6B52BBE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386"/>
    </mc:Choice>
    <mc:Fallback>
      <p:transition spd="slow" advTm="28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311700" y="2293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Suurten jätemäärien käsittely voi vaatia lupia </a:t>
            </a:r>
            <a:endParaRPr/>
          </a:p>
        </p:txBody>
      </p:sp>
      <p:sp>
        <p:nvSpPr>
          <p:cNvPr id="128" name="Google Shape;128;p24"/>
          <p:cNvSpPr txBox="1">
            <a:spLocks noGrp="1"/>
          </p:cNvSpPr>
          <p:nvPr>
            <p:ph type="body" idx="1"/>
          </p:nvPr>
        </p:nvSpPr>
        <p:spPr>
          <a:xfrm>
            <a:off x="311700" y="1152475"/>
            <a:ext cx="4853400" cy="34164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1000"/>
              </a:spcBef>
              <a:spcAft>
                <a:spcPts val="0"/>
              </a:spcAft>
              <a:buSzPct val="100000"/>
              <a:buChar char="●"/>
            </a:pPr>
            <a:r>
              <a:rPr lang="fi"/>
              <a:t>Kartoita ja torju vieraslajit ennen rakennus- tai infrahankkeen käynnistymistä. Varmista torjunnan jälkeisen seurannan riittävyys.</a:t>
            </a:r>
            <a:endParaRPr/>
          </a:p>
          <a:p>
            <a:pPr marL="457200" lvl="0" indent="-334327" algn="l" rtl="0">
              <a:spcBef>
                <a:spcPts val="1000"/>
              </a:spcBef>
              <a:spcAft>
                <a:spcPts val="0"/>
              </a:spcAft>
              <a:buSzPct val="100000"/>
              <a:buChar char="●"/>
            </a:pPr>
            <a:r>
              <a:rPr lang="fi"/>
              <a:t>Perehdytä työntekijät ja urakoitsijat tunnistamaan ja ilmoittamaan alueella havaitut vieraslajit. </a:t>
            </a:r>
            <a:endParaRPr/>
          </a:p>
          <a:p>
            <a:pPr marL="457200" lvl="0" indent="-334327" algn="l" rtl="0">
              <a:spcBef>
                <a:spcPts val="1000"/>
              </a:spcBef>
              <a:spcAft>
                <a:spcPts val="0"/>
              </a:spcAft>
              <a:buSzPct val="100000"/>
              <a:buChar char="●"/>
            </a:pPr>
            <a:r>
              <a:rPr lang="fi"/>
              <a:t>Vähennä hävitettävän jätteen määrää seulomalla tai välppäämällä maa-ainekset juurakoista ja muista kasvinosista koneellisesti.</a:t>
            </a:r>
            <a:endParaRPr/>
          </a:p>
          <a:p>
            <a:pPr marL="914400" lvl="0" indent="0" algn="l" rtl="0">
              <a:spcBef>
                <a:spcPts val="0"/>
              </a:spcBef>
              <a:spcAft>
                <a:spcPts val="0"/>
              </a:spcAft>
              <a:buNone/>
            </a:pPr>
            <a:endParaRPr sz="1500"/>
          </a:p>
        </p:txBody>
      </p:sp>
      <p:pic>
        <p:nvPicPr>
          <p:cNvPr id="129" name="Google Shape;129;p24"/>
          <p:cNvPicPr preferRelativeResize="0"/>
          <p:nvPr/>
        </p:nvPicPr>
        <p:blipFill rotWithShape="1">
          <a:blip r:embed="rId5">
            <a:alphaModFix/>
          </a:blip>
          <a:srcRect l="2323" t="2271" r="5485" b="50703"/>
          <a:stretch/>
        </p:blipFill>
        <p:spPr>
          <a:xfrm>
            <a:off x="5229850" y="754813"/>
            <a:ext cx="3819425" cy="3633874"/>
          </a:xfrm>
          <a:prstGeom prst="rect">
            <a:avLst/>
          </a:prstGeom>
          <a:noFill/>
          <a:ln>
            <a:noFill/>
          </a:ln>
        </p:spPr>
      </p:pic>
      <p:sp>
        <p:nvSpPr>
          <p:cNvPr id="130" name="Google Shape;130;p24"/>
          <p:cNvSpPr txBox="1"/>
          <p:nvPr/>
        </p:nvSpPr>
        <p:spPr>
          <a:xfrm>
            <a:off x="5247525" y="4799775"/>
            <a:ext cx="3881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a:t>Ote Luonnonvarakeskuksen vieraslajijätetoimintamallista, kuva Luke/Anton Lipasti</a:t>
            </a:r>
            <a:endParaRPr sz="800"/>
          </a:p>
        </p:txBody>
      </p:sp>
      <p:pic>
        <p:nvPicPr>
          <p:cNvPr id="131" name="Google Shape;131;p24"/>
          <p:cNvPicPr preferRelativeResize="0"/>
          <p:nvPr/>
        </p:nvPicPr>
        <p:blipFill rotWithShape="1">
          <a:blip r:embed="rId6">
            <a:alphaModFix/>
          </a:blip>
          <a:srcRect t="88173" b="3823"/>
          <a:stretch/>
        </p:blipFill>
        <p:spPr>
          <a:xfrm>
            <a:off x="5601313" y="4424875"/>
            <a:ext cx="3174121" cy="338701"/>
          </a:xfrm>
          <a:prstGeom prst="rect">
            <a:avLst/>
          </a:prstGeom>
          <a:noFill/>
          <a:ln>
            <a:noFill/>
          </a:ln>
        </p:spPr>
      </p:pic>
      <p:sp>
        <p:nvSpPr>
          <p:cNvPr id="132" name="Google Shape;132;p24"/>
          <p:cNvSpPr txBox="1"/>
          <p:nvPr/>
        </p:nvSpPr>
        <p:spPr>
          <a:xfrm>
            <a:off x="379850" y="735125"/>
            <a:ext cx="4434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300"/>
              <a:t>AMMATTIMAISET TOIMIJAT</a:t>
            </a:r>
            <a:endParaRPr sz="1300"/>
          </a:p>
        </p:txBody>
      </p:sp>
      <p:pic>
        <p:nvPicPr>
          <p:cNvPr id="5" name="Ääni 4">
            <a:hlinkClick r:id="" action="ppaction://media"/>
            <a:extLst>
              <a:ext uri="{FF2B5EF4-FFF2-40B4-BE49-F238E27FC236}">
                <a16:creationId xmlns:a16="http://schemas.microsoft.com/office/drawing/2014/main" id="{C0BC6A21-53F8-3711-B900-E353EC1173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677"/>
    </mc:Choice>
    <mc:Fallback>
      <p:transition spd="slow" advTm="35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311700" y="2293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Suurten jätemäärien käsittely voi vaatia lupia </a:t>
            </a:r>
            <a:endParaRPr/>
          </a:p>
        </p:txBody>
      </p:sp>
      <p:sp>
        <p:nvSpPr>
          <p:cNvPr id="138" name="Google Shape;138;p25"/>
          <p:cNvSpPr txBox="1">
            <a:spLocks noGrp="1"/>
          </p:cNvSpPr>
          <p:nvPr>
            <p:ph type="body" idx="1"/>
          </p:nvPr>
        </p:nvSpPr>
        <p:spPr>
          <a:xfrm>
            <a:off x="311700" y="1252850"/>
            <a:ext cx="4853400" cy="2635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fi"/>
              <a:t>Jos jätteen käsittely ei ole mahdollista syntypaikalla, kuljeta se pakattuna tai peitettynä sovitulle jäteasemalle.</a:t>
            </a:r>
            <a:endParaRPr/>
          </a:p>
          <a:p>
            <a:pPr marL="457200" lvl="0" indent="-342900" algn="l" rtl="0">
              <a:spcBef>
                <a:spcPts val="1000"/>
              </a:spcBef>
              <a:spcAft>
                <a:spcPts val="0"/>
              </a:spcAft>
              <a:buSzPts val="1800"/>
              <a:buChar char="●"/>
            </a:pPr>
            <a:r>
              <a:rPr lang="fi"/>
              <a:t>Jäte tulee hyödyntää mahdollisuuksien mukaan kasvualustana tai energiana.</a:t>
            </a:r>
            <a:endParaRPr/>
          </a:p>
          <a:p>
            <a:pPr marL="457200" lvl="0" indent="-342900" algn="l" rtl="0">
              <a:spcBef>
                <a:spcPts val="1000"/>
              </a:spcBef>
              <a:spcAft>
                <a:spcPts val="0"/>
              </a:spcAft>
              <a:buSzPts val="1800"/>
              <a:buChar char="●"/>
            </a:pPr>
            <a:r>
              <a:rPr lang="fi"/>
              <a:t>Jätteen käsittely voi vaatia ympäristö- tai toimenpidelupaa tai ilmoitusmenettelyä.</a:t>
            </a:r>
            <a:endParaRPr/>
          </a:p>
        </p:txBody>
      </p:sp>
      <p:sp>
        <p:nvSpPr>
          <p:cNvPr id="139" name="Google Shape;139;p25"/>
          <p:cNvSpPr txBox="1"/>
          <p:nvPr/>
        </p:nvSpPr>
        <p:spPr>
          <a:xfrm>
            <a:off x="5247525" y="4799775"/>
            <a:ext cx="3881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a:t>Ote Luonnonvarakeskuksen vieraslajijätetoimintamallista, kuva Luke/Anton Lipasti</a:t>
            </a:r>
            <a:endParaRPr sz="800"/>
          </a:p>
        </p:txBody>
      </p:sp>
      <p:pic>
        <p:nvPicPr>
          <p:cNvPr id="140" name="Google Shape;140;p25"/>
          <p:cNvPicPr preferRelativeResize="0"/>
          <p:nvPr/>
        </p:nvPicPr>
        <p:blipFill rotWithShape="1">
          <a:blip r:embed="rId5">
            <a:alphaModFix/>
          </a:blip>
          <a:srcRect t="88173" b="3823"/>
          <a:stretch/>
        </p:blipFill>
        <p:spPr>
          <a:xfrm>
            <a:off x="5601313" y="4424875"/>
            <a:ext cx="3174121" cy="338701"/>
          </a:xfrm>
          <a:prstGeom prst="rect">
            <a:avLst/>
          </a:prstGeom>
          <a:noFill/>
          <a:ln>
            <a:noFill/>
          </a:ln>
        </p:spPr>
      </p:pic>
      <p:sp>
        <p:nvSpPr>
          <p:cNvPr id="141" name="Google Shape;141;p25"/>
          <p:cNvSpPr txBox="1"/>
          <p:nvPr/>
        </p:nvSpPr>
        <p:spPr>
          <a:xfrm>
            <a:off x="311700" y="752225"/>
            <a:ext cx="4434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300"/>
              <a:t>AMMATTIMAISET TOIMIJAT</a:t>
            </a:r>
            <a:endParaRPr sz="1300"/>
          </a:p>
        </p:txBody>
      </p:sp>
      <p:pic>
        <p:nvPicPr>
          <p:cNvPr id="142" name="Google Shape;142;p25"/>
          <p:cNvPicPr preferRelativeResize="0"/>
          <p:nvPr/>
        </p:nvPicPr>
        <p:blipFill rotWithShape="1">
          <a:blip r:embed="rId6">
            <a:alphaModFix/>
          </a:blip>
          <a:srcRect l="-4660" t="-1870" r="4659" b="1870"/>
          <a:stretch/>
        </p:blipFill>
        <p:spPr>
          <a:xfrm>
            <a:off x="5165100" y="752213"/>
            <a:ext cx="3881699" cy="3636473"/>
          </a:xfrm>
          <a:prstGeom prst="rect">
            <a:avLst/>
          </a:prstGeom>
          <a:noFill/>
          <a:ln>
            <a:noFill/>
          </a:ln>
        </p:spPr>
      </p:pic>
      <p:pic>
        <p:nvPicPr>
          <p:cNvPr id="2" name="Ääni 1">
            <a:hlinkClick r:id="" action="ppaction://media"/>
            <a:extLst>
              <a:ext uri="{FF2B5EF4-FFF2-40B4-BE49-F238E27FC236}">
                <a16:creationId xmlns:a16="http://schemas.microsoft.com/office/drawing/2014/main" id="{ABA4174D-B3A6-87A0-A78D-A2E315C07A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832"/>
    </mc:Choice>
    <mc:Fallback>
      <p:transition spd="slow" advTm="2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subTitle" idx="1"/>
          </p:nvPr>
        </p:nvSpPr>
        <p:spPr>
          <a:xfrm>
            <a:off x="72700" y="2175450"/>
            <a:ext cx="8520600" cy="792600"/>
          </a:xfrm>
          <a:prstGeom prst="rect">
            <a:avLst/>
          </a:prstGeom>
        </p:spPr>
        <p:txBody>
          <a:bodyPr spcFirstLastPara="1" wrap="square" lIns="91425" tIns="91425" rIns="91425" bIns="91425" anchor="t" anchorCtr="0">
            <a:normAutofit/>
          </a:bodyPr>
          <a:lstStyle/>
          <a:p>
            <a:pPr marL="457200" lvl="0" indent="0" algn="ctr" rtl="0">
              <a:spcBef>
                <a:spcPts val="0"/>
              </a:spcBef>
              <a:spcAft>
                <a:spcPts val="0"/>
              </a:spcAft>
              <a:buNone/>
            </a:pPr>
            <a:r>
              <a:rPr lang="fi" dirty="0"/>
              <a:t>8.4. Vieraslajijätteen käsittelyyn tarvittavat luvat</a:t>
            </a:r>
            <a:endParaRPr dirty="0"/>
          </a:p>
        </p:txBody>
      </p:sp>
      <p:pic>
        <p:nvPicPr>
          <p:cNvPr id="4" name="Ääni 3">
            <a:hlinkClick r:id="" action="ppaction://media"/>
            <a:extLst>
              <a:ext uri="{FF2B5EF4-FFF2-40B4-BE49-F238E27FC236}">
                <a16:creationId xmlns:a16="http://schemas.microsoft.com/office/drawing/2014/main" id="{A20ED83B-E8EB-62F8-9261-CE6F9D2048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60"/>
    </mc:Choice>
    <mc:Fallback>
      <p:transition spd="slow" advTm="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311700" y="241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fi" sz="2220"/>
              <a:t>Milloin tarvitaan lupa vieraslajeja sisältävän maa-ainesten käsittelyyn – esimerkkejä 1/2</a:t>
            </a:r>
            <a:endParaRPr sz="2220"/>
          </a:p>
        </p:txBody>
      </p:sp>
      <p:sp>
        <p:nvSpPr>
          <p:cNvPr id="153" name="Google Shape;153;p27"/>
          <p:cNvSpPr txBox="1">
            <a:spLocks noGrp="1"/>
          </p:cNvSpPr>
          <p:nvPr>
            <p:ph type="body" idx="1"/>
          </p:nvPr>
        </p:nvSpPr>
        <p:spPr>
          <a:xfrm>
            <a:off x="247050" y="1251753"/>
            <a:ext cx="8649900" cy="3741600"/>
          </a:xfrm>
          <a:prstGeom prst="rect">
            <a:avLst/>
          </a:prstGeom>
        </p:spPr>
        <p:txBody>
          <a:bodyPr spcFirstLastPara="1" wrap="square" lIns="91425" tIns="91425" rIns="91425" bIns="91425" anchor="t" anchorCtr="0">
            <a:normAutofit fontScale="77500" lnSpcReduction="20000"/>
          </a:bodyPr>
          <a:lstStyle/>
          <a:p>
            <a:pPr marL="457200" lvl="0" indent="-317182" algn="l" rtl="0">
              <a:spcBef>
                <a:spcPts val="0"/>
              </a:spcBef>
              <a:spcAft>
                <a:spcPts val="0"/>
              </a:spcAft>
              <a:buSzPct val="100000"/>
              <a:buChar char="●"/>
            </a:pPr>
            <a:r>
              <a:rPr lang="fi" dirty="0"/>
              <a:t>Vieraslajia</a:t>
            </a:r>
            <a:r>
              <a:rPr lang="fi" sz="2152" dirty="0">
                <a:solidFill>
                  <a:srgbClr val="FF0000"/>
                </a:solidFill>
              </a:rPr>
              <a:t>*</a:t>
            </a:r>
            <a:r>
              <a:rPr lang="fi" dirty="0"/>
              <a:t> sisältävä maa-aines seulotaan, kuljetetaan toisaalle ja aiotaan käyttää maanrakentamisessa välivarastoinnin jälkeen.</a:t>
            </a:r>
            <a:endParaRPr dirty="0"/>
          </a:p>
          <a:p>
            <a:pPr marL="1371600" lvl="1" indent="-297497" algn="l" rtl="0">
              <a:spcBef>
                <a:spcPts val="0"/>
              </a:spcBef>
              <a:spcAft>
                <a:spcPts val="0"/>
              </a:spcAft>
              <a:buSzPct val="100000"/>
              <a:buChar char="○"/>
            </a:pPr>
            <a:r>
              <a:rPr lang="fi" dirty="0"/>
              <a:t>Maa-ainesten vastaanotto ja seulominen vaativat ympäristöluvan, sekä pitkäkestoinen välivarastointi vaatii toimipaikkakohtaisen luvan. Jos maa-aines sijoitetaan esimerkiksi meluvalliin, vaatii toimenpide ympäristöluvan sekä maankäyttö- ja rakennuslain (MRL) mukaisen toimenpideluvan. Maa-aineksen sijoituskohteet merkitään kunnan paikkatietorekisteriin tai Ylvaan (ympäristönsuojelun sähköinen asiointijärjestelmä).</a:t>
            </a:r>
            <a:endParaRPr dirty="0"/>
          </a:p>
          <a:p>
            <a:pPr marL="1371600" lvl="0" indent="0" algn="l" rtl="0">
              <a:spcBef>
                <a:spcPts val="0"/>
              </a:spcBef>
              <a:spcAft>
                <a:spcPts val="0"/>
              </a:spcAft>
              <a:buNone/>
            </a:pPr>
            <a:endParaRPr dirty="0"/>
          </a:p>
          <a:p>
            <a:pPr marL="457200" lvl="0" indent="-317182" algn="l" rtl="0">
              <a:spcBef>
                <a:spcPts val="0"/>
              </a:spcBef>
              <a:spcAft>
                <a:spcPts val="0"/>
              </a:spcAft>
              <a:buSzPct val="100000"/>
              <a:buChar char="●"/>
            </a:pPr>
            <a:r>
              <a:rPr lang="fi" dirty="0"/>
              <a:t>Vieraslajia sisältävää maa-ainesta aiotaan käyttää pienellä kohteella yksityistontilla (kiinteistöltä torjuttu vieraslajikasvusto, maamassa haudataan).</a:t>
            </a:r>
            <a:endParaRPr dirty="0"/>
          </a:p>
          <a:p>
            <a:pPr marL="1371600" lvl="1" indent="-297497" algn="l" rtl="0">
              <a:spcBef>
                <a:spcPts val="0"/>
              </a:spcBef>
              <a:spcAft>
                <a:spcPts val="0"/>
              </a:spcAft>
              <a:buSzPct val="100000"/>
              <a:buChar char="○"/>
            </a:pPr>
            <a:r>
              <a:rPr lang="fi" dirty="0"/>
              <a:t>Pienimuotoinen, ei-ammattimainen maa-aineksen sijoittelu tai hautaaminen ei vaadi ympäristölupaa. Ilmoitusmenettely kuntaan on kuitenkin suositeltavaa.</a:t>
            </a:r>
            <a:endParaRPr dirty="0"/>
          </a:p>
          <a:p>
            <a:pPr marL="1371600" lvl="0" indent="0" algn="l" rtl="0">
              <a:spcBef>
                <a:spcPts val="0"/>
              </a:spcBef>
              <a:spcAft>
                <a:spcPts val="0"/>
              </a:spcAft>
              <a:buNone/>
            </a:pPr>
            <a:endParaRPr dirty="0"/>
          </a:p>
          <a:p>
            <a:pPr marL="450000" lvl="0" indent="-317182" algn="l" rtl="0">
              <a:spcBef>
                <a:spcPts val="0"/>
              </a:spcBef>
              <a:spcAft>
                <a:spcPts val="0"/>
              </a:spcAft>
              <a:buSzPct val="100000"/>
              <a:buChar char="●"/>
            </a:pPr>
            <a:r>
              <a:rPr lang="fi" dirty="0"/>
              <a:t>Vieraslajia sisältävä maa-aines peitetään viher- tai infrarakentamisessa, esim. uusi parkkipaikka (kasvuston torjunnan jälkeen sen päälle lisätään paksu kerros puhtaita maamassoja)</a:t>
            </a:r>
            <a:endParaRPr dirty="0"/>
          </a:p>
          <a:p>
            <a:pPr marL="1371600" lvl="1" indent="-297497" algn="l" rtl="0">
              <a:spcBef>
                <a:spcPts val="0"/>
              </a:spcBef>
              <a:spcAft>
                <a:spcPts val="0"/>
              </a:spcAft>
              <a:buSzPct val="100000"/>
              <a:buChar char="○"/>
            </a:pPr>
            <a:r>
              <a:rPr lang="fi" dirty="0"/>
              <a:t>Toiminta vaatii MRL:n mukaisen toimenpideluvan ja vaatinee (tapauskohtaisesti) ympäristöluvan (tarkista lupaviranomaiselta). Paikka ja tehty toimenpide on hyvä merkitä paikkatietorekisteriin tai Ylvaan.</a:t>
            </a:r>
            <a:endParaRPr dirty="0"/>
          </a:p>
        </p:txBody>
      </p:sp>
      <p:sp>
        <p:nvSpPr>
          <p:cNvPr id="154" name="Google Shape;154;p27"/>
          <p:cNvSpPr txBox="1"/>
          <p:nvPr/>
        </p:nvSpPr>
        <p:spPr>
          <a:xfrm>
            <a:off x="311700" y="4531718"/>
            <a:ext cx="322019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800" dirty="0">
                <a:solidFill>
                  <a:srgbClr val="FF0000"/>
                </a:solidFill>
              </a:rPr>
              <a:t>*</a:t>
            </a:r>
            <a:r>
              <a:rPr lang="fi" dirty="0"/>
              <a:t> </a:t>
            </a:r>
            <a:r>
              <a:rPr lang="fi" sz="1200" dirty="0"/>
              <a:t>EU:n tai Suomen vieraslajiluettelon lajit</a:t>
            </a:r>
            <a:endParaRPr sz="1000" dirty="0"/>
          </a:p>
        </p:txBody>
      </p:sp>
      <p:pic>
        <p:nvPicPr>
          <p:cNvPr id="6" name="Ääni 5">
            <a:hlinkClick r:id="" action="ppaction://media"/>
            <a:extLst>
              <a:ext uri="{FF2B5EF4-FFF2-40B4-BE49-F238E27FC236}">
                <a16:creationId xmlns:a16="http://schemas.microsoft.com/office/drawing/2014/main" id="{E738C1FB-77EF-9840-AB43-701ED2EA9F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764"/>
    </mc:Choice>
    <mc:Fallback>
      <p:transition spd="slow" advTm="114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311700" y="241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fi" sz="2220"/>
              <a:t>Milloin tarvitaan lupa vieraslajeja sisältävän maa-ainesten käsittelyyn – esimerkkejä 2/2</a:t>
            </a:r>
            <a:endParaRPr sz="2220"/>
          </a:p>
        </p:txBody>
      </p:sp>
      <p:sp>
        <p:nvSpPr>
          <p:cNvPr id="160" name="Google Shape;160;p28"/>
          <p:cNvSpPr txBox="1">
            <a:spLocks noGrp="1"/>
          </p:cNvSpPr>
          <p:nvPr>
            <p:ph type="body" idx="1"/>
          </p:nvPr>
        </p:nvSpPr>
        <p:spPr>
          <a:xfrm>
            <a:off x="247000" y="1142200"/>
            <a:ext cx="8520600" cy="38211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fi" sz="1600" dirty="0"/>
              <a:t>Vieraslajia sisältävän maa-aineksen käyttö pellolla (maa-aines sijoitetaan seulonnan jälkeen kerrokseksi pellolle, jossa viljelijä hoitaa aluetta niittämällä tai nurmettamalla)</a:t>
            </a:r>
            <a:endParaRPr sz="1600" dirty="0"/>
          </a:p>
          <a:p>
            <a:pPr marL="1371600" lvl="1" indent="-317500" algn="l" rtl="0">
              <a:spcBef>
                <a:spcPts val="0"/>
              </a:spcBef>
              <a:spcAft>
                <a:spcPts val="0"/>
              </a:spcAft>
              <a:buSzPts val="1400"/>
              <a:buChar char="○"/>
            </a:pPr>
            <a:r>
              <a:rPr lang="fi" dirty="0"/>
              <a:t>Maa-ainesten vastaanotto ja seulonta, sekä pellolle sijoittaminen vaativat ympäristöluvan. Peltoalueen hyödyntämistarkoitus sekä sijoitettava määrä ratkaisevat, onko kyseessä lannoitevalmistelain alaista (maanparannus) vai ympäristöluvanvaraista (pellon korottaminen, maankaatopaikka) toimintaa.</a:t>
            </a:r>
            <a:endParaRPr dirty="0"/>
          </a:p>
          <a:p>
            <a:pPr marL="1371600" lvl="0" indent="0" algn="l" rtl="0">
              <a:spcBef>
                <a:spcPts val="0"/>
              </a:spcBef>
              <a:spcAft>
                <a:spcPts val="0"/>
              </a:spcAft>
              <a:buNone/>
            </a:pPr>
            <a:endParaRPr dirty="0"/>
          </a:p>
          <a:p>
            <a:pPr marL="457200" lvl="0" indent="-330200" algn="l" rtl="0">
              <a:spcBef>
                <a:spcPts val="0"/>
              </a:spcBef>
              <a:spcAft>
                <a:spcPts val="0"/>
              </a:spcAft>
              <a:buSzPts val="1600"/>
              <a:buChar char="●"/>
            </a:pPr>
            <a:r>
              <a:rPr lang="fi" sz="1600" dirty="0"/>
              <a:t>Vieraslajia sisältävän maa-aineksen läjitys ja varastointi maankaatopaikalla tai puhtaiden maa-ainesten vastaanottopaikalla (läjitys ja uusien kuormien peittäminen aina puhtaalla maalla)</a:t>
            </a:r>
            <a:endParaRPr sz="1600" dirty="0"/>
          </a:p>
          <a:p>
            <a:pPr marL="1371600" lvl="1" indent="-317500" algn="l" rtl="0">
              <a:spcBef>
                <a:spcPts val="0"/>
              </a:spcBef>
              <a:spcAft>
                <a:spcPts val="0"/>
              </a:spcAft>
              <a:buSzPts val="1400"/>
              <a:buChar char="○"/>
            </a:pPr>
            <a:r>
              <a:rPr lang="fi" dirty="0"/>
              <a:t>Maa-ainesten vastaanotto on ympäristöluvanvaraista toimintaa. Luvassa oltava maininta maa-ainesten vastaanotosta sekä kuvaus käsittelystä ja seurannasta.</a:t>
            </a:r>
            <a:endParaRPr dirty="0"/>
          </a:p>
        </p:txBody>
      </p:sp>
      <p:pic>
        <p:nvPicPr>
          <p:cNvPr id="2" name="Ääni 1">
            <a:hlinkClick r:id="" action="ppaction://media"/>
            <a:extLst>
              <a:ext uri="{FF2B5EF4-FFF2-40B4-BE49-F238E27FC236}">
                <a16:creationId xmlns:a16="http://schemas.microsoft.com/office/drawing/2014/main" id="{6CAAC542-9034-ED1C-4373-C4C922824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756"/>
    </mc:Choice>
    <mc:Fallback>
      <p:transition spd="slow" advTm="7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subTitle" idx="1"/>
          </p:nvPr>
        </p:nvSpPr>
        <p:spPr>
          <a:xfrm>
            <a:off x="72700" y="2175450"/>
            <a:ext cx="8520600" cy="792600"/>
          </a:xfrm>
          <a:prstGeom prst="rect">
            <a:avLst/>
          </a:prstGeom>
        </p:spPr>
        <p:txBody>
          <a:bodyPr spcFirstLastPara="1" wrap="square" lIns="91425" tIns="91425" rIns="91425" bIns="91425" anchor="t" anchorCtr="0">
            <a:normAutofit/>
          </a:bodyPr>
          <a:lstStyle/>
          <a:p>
            <a:pPr marL="457200" lvl="0" indent="0" algn="ctr" rtl="0">
              <a:spcBef>
                <a:spcPts val="0"/>
              </a:spcBef>
              <a:spcAft>
                <a:spcPts val="0"/>
              </a:spcAft>
              <a:buNone/>
            </a:pPr>
            <a:r>
              <a:rPr lang="fi" dirty="0"/>
              <a:t>8.5. Vieraslajien hallinnan suunnittelu </a:t>
            </a:r>
            <a:endParaRPr dirty="0"/>
          </a:p>
        </p:txBody>
      </p:sp>
      <p:pic>
        <p:nvPicPr>
          <p:cNvPr id="3" name="Ääni 2">
            <a:hlinkClick r:id="" action="ppaction://media"/>
            <a:extLst>
              <a:ext uri="{FF2B5EF4-FFF2-40B4-BE49-F238E27FC236}">
                <a16:creationId xmlns:a16="http://schemas.microsoft.com/office/drawing/2014/main" id="{B20F8807-71CD-F838-012E-9C080D28BC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35"/>
    </mc:Choice>
    <mc:Fallback>
      <p:transition spd="slow" advTm="8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9"/>
          <p:cNvSpPr txBox="1">
            <a:spLocks noGrp="1"/>
          </p:cNvSpPr>
          <p:nvPr>
            <p:ph type="title"/>
          </p:nvPr>
        </p:nvSpPr>
        <p:spPr>
          <a:xfrm>
            <a:off x="775564" y="249758"/>
            <a:ext cx="7813848" cy="515398"/>
          </a:xfrm>
          <a:prstGeom prst="rect">
            <a:avLst/>
          </a:prstGeom>
        </p:spPr>
        <p:txBody>
          <a:bodyPr spcFirstLastPara="1" wrap="square" lIns="82278" tIns="82278" rIns="82278" bIns="82278" anchor="t" anchorCtr="0">
            <a:noAutofit/>
          </a:bodyPr>
          <a:lstStyle/>
          <a:p>
            <a:r>
              <a:rPr lang="fi" sz="2286" dirty="0">
                <a:solidFill>
                  <a:schemeClr val="tx1">
                    <a:lumMod val="75000"/>
                    <a:lumOff val="25000"/>
                  </a:schemeClr>
                </a:solidFill>
              </a:rPr>
              <a:t>Miksi ottaa vieraslajit huomioon rakentamisessa, liiketoiminnassa tai maankäytössä?</a:t>
            </a:r>
            <a:endParaRPr sz="2286" dirty="0">
              <a:solidFill>
                <a:schemeClr val="tx1">
                  <a:lumMod val="75000"/>
                  <a:lumOff val="25000"/>
                </a:schemeClr>
              </a:solidFill>
            </a:endParaRPr>
          </a:p>
        </p:txBody>
      </p:sp>
      <p:sp>
        <p:nvSpPr>
          <p:cNvPr id="218" name="Google Shape;218;p39"/>
          <p:cNvSpPr txBox="1">
            <a:spLocks noGrp="1"/>
          </p:cNvSpPr>
          <p:nvPr>
            <p:ph type="body" idx="1"/>
          </p:nvPr>
        </p:nvSpPr>
        <p:spPr>
          <a:xfrm>
            <a:off x="775564" y="1107478"/>
            <a:ext cx="7813848" cy="3942327"/>
          </a:xfrm>
          <a:prstGeom prst="rect">
            <a:avLst/>
          </a:prstGeom>
        </p:spPr>
        <p:txBody>
          <a:bodyPr spcFirstLastPara="1" wrap="square" lIns="82278" tIns="82278" rIns="82278" bIns="82278" anchor="t" anchorCtr="0">
            <a:normAutofit lnSpcReduction="10000"/>
          </a:bodyPr>
          <a:lstStyle/>
          <a:p>
            <a:pPr marL="114286" indent="0">
              <a:lnSpc>
                <a:spcPct val="110000"/>
              </a:lnSpc>
              <a:spcBef>
                <a:spcPts val="82"/>
              </a:spcBef>
              <a:spcAft>
                <a:spcPts val="82"/>
              </a:spcAft>
              <a:buSzPts val="1600"/>
              <a:buNone/>
            </a:pPr>
            <a:r>
              <a:rPr lang="fi-FI" sz="1440" dirty="0">
                <a:solidFill>
                  <a:schemeClr val="tx1">
                    <a:lumMod val="75000"/>
                    <a:lumOff val="25000"/>
                  </a:schemeClr>
                </a:solidFill>
              </a:rPr>
              <a:t>Maanomistajan tai alueen haltijan tulee hävittää (kohtuullisin kustannuksin) vieraslajiluetteloiden lajit alueeltaan ja estää vieraslajeja leviämästä alueen ulkopuolelle.</a:t>
            </a:r>
          </a:p>
          <a:p>
            <a:pPr marL="114286" indent="0">
              <a:lnSpc>
                <a:spcPct val="110000"/>
              </a:lnSpc>
              <a:spcBef>
                <a:spcPts val="82"/>
              </a:spcBef>
              <a:spcAft>
                <a:spcPts val="82"/>
              </a:spcAft>
              <a:buSzPts val="1600"/>
              <a:buNone/>
            </a:pPr>
            <a:endParaRPr lang="fi-FI" sz="1440" dirty="0">
              <a:solidFill>
                <a:schemeClr val="tx1">
                  <a:lumMod val="75000"/>
                  <a:lumOff val="25000"/>
                </a:schemeClr>
              </a:solidFill>
            </a:endParaRPr>
          </a:p>
          <a:p>
            <a:pPr marL="114286" indent="0">
              <a:lnSpc>
                <a:spcPct val="110000"/>
              </a:lnSpc>
              <a:spcBef>
                <a:spcPts val="82"/>
              </a:spcBef>
              <a:spcAft>
                <a:spcPts val="82"/>
              </a:spcAft>
              <a:buSzPts val="1600"/>
              <a:buNone/>
            </a:pPr>
            <a:r>
              <a:rPr lang="fi-FI" sz="1440" dirty="0">
                <a:solidFill>
                  <a:schemeClr val="tx1">
                    <a:lumMod val="75000"/>
                    <a:lumOff val="25000"/>
                  </a:schemeClr>
                </a:solidFill>
              </a:rPr>
              <a:t>Valloilleen päässeiden vieraslajien hallinta on kallista, sillä vaatii usein vuosien torjunta- ja seurantatyötä.</a:t>
            </a:r>
          </a:p>
          <a:p>
            <a:pPr marL="114286" indent="0">
              <a:lnSpc>
                <a:spcPct val="110000"/>
              </a:lnSpc>
              <a:spcBef>
                <a:spcPts val="82"/>
              </a:spcBef>
              <a:spcAft>
                <a:spcPts val="82"/>
              </a:spcAft>
              <a:buSzPts val="1600"/>
              <a:buNone/>
            </a:pPr>
            <a:endParaRPr lang="fi-FI" sz="1440" dirty="0">
              <a:solidFill>
                <a:schemeClr val="tx1">
                  <a:lumMod val="75000"/>
                  <a:lumOff val="25000"/>
                </a:schemeClr>
              </a:solidFill>
            </a:endParaRPr>
          </a:p>
          <a:p>
            <a:pPr marL="114286" indent="0">
              <a:lnSpc>
                <a:spcPct val="110000"/>
              </a:lnSpc>
              <a:spcBef>
                <a:spcPts val="82"/>
              </a:spcBef>
              <a:spcAft>
                <a:spcPts val="82"/>
              </a:spcAft>
              <a:buSzPts val="1600"/>
              <a:buNone/>
            </a:pPr>
            <a:r>
              <a:rPr lang="fi-FI" sz="1440" dirty="0">
                <a:solidFill>
                  <a:schemeClr val="tx1">
                    <a:lumMod val="75000"/>
                    <a:lumOff val="25000"/>
                  </a:schemeClr>
                </a:solidFill>
              </a:rPr>
              <a:t>Asukkaat tai asiakkaat eivät ole tyytyväisiä, jos suoritetun työn jälkeen kohteella kasvaa jättiputkea tai espanjansiruetanaa – työnantaja tai yrittäjä voi joutua torjuntahommiin.</a:t>
            </a:r>
          </a:p>
          <a:p>
            <a:pPr marL="114286" indent="0">
              <a:lnSpc>
                <a:spcPct val="110000"/>
              </a:lnSpc>
              <a:spcBef>
                <a:spcPts val="82"/>
              </a:spcBef>
              <a:spcAft>
                <a:spcPts val="82"/>
              </a:spcAft>
              <a:buSzPts val="1600"/>
              <a:buNone/>
            </a:pPr>
            <a:endParaRPr lang="fi-FI" sz="1440" dirty="0">
              <a:solidFill>
                <a:schemeClr val="tx1">
                  <a:lumMod val="75000"/>
                  <a:lumOff val="25000"/>
                </a:schemeClr>
              </a:solidFill>
            </a:endParaRPr>
          </a:p>
          <a:p>
            <a:pPr marL="114286" indent="0">
              <a:lnSpc>
                <a:spcPct val="110000"/>
              </a:lnSpc>
              <a:spcBef>
                <a:spcPts val="82"/>
              </a:spcBef>
              <a:spcAft>
                <a:spcPts val="82"/>
              </a:spcAft>
              <a:buSzPts val="1600"/>
              <a:buNone/>
            </a:pPr>
            <a:r>
              <a:rPr lang="fi-FI" sz="1440" dirty="0">
                <a:solidFill>
                  <a:schemeClr val="tx1">
                    <a:lumMod val="75000"/>
                    <a:lumOff val="25000"/>
                  </a:schemeClr>
                </a:solidFill>
              </a:rPr>
              <a:t>Vieraslajien leviämistä ennaltaehkäisevät toimet vaativat suunnittelua, mutta siihen käytetty aika, vaiva ja kustannukset maksavat itsensä takaisin jos sen avulla voidaan välttää yllä oleva vaihtoehto.</a:t>
            </a:r>
          </a:p>
          <a:p>
            <a:pPr marL="114286" indent="0">
              <a:lnSpc>
                <a:spcPct val="110000"/>
              </a:lnSpc>
              <a:spcBef>
                <a:spcPts val="82"/>
              </a:spcBef>
              <a:spcAft>
                <a:spcPts val="82"/>
              </a:spcAft>
              <a:buSzPts val="1600"/>
              <a:buNone/>
            </a:pPr>
            <a:endParaRPr lang="fi-FI" sz="1440" dirty="0">
              <a:solidFill>
                <a:schemeClr val="tx1">
                  <a:lumMod val="75000"/>
                  <a:lumOff val="25000"/>
                </a:schemeClr>
              </a:solidFill>
            </a:endParaRPr>
          </a:p>
          <a:p>
            <a:pPr marL="114286" indent="0">
              <a:lnSpc>
                <a:spcPct val="110000"/>
              </a:lnSpc>
              <a:spcBef>
                <a:spcPts val="82"/>
              </a:spcBef>
              <a:spcAft>
                <a:spcPts val="82"/>
              </a:spcAft>
              <a:buSzPts val="1600"/>
              <a:buNone/>
            </a:pPr>
            <a:r>
              <a:rPr lang="fi-FI" sz="1440" dirty="0">
                <a:solidFill>
                  <a:schemeClr val="tx1">
                    <a:lumMod val="75000"/>
                    <a:lumOff val="25000"/>
                  </a:schemeClr>
                </a:solidFill>
              </a:rPr>
              <a:t>Haitallisten lajien tunnistaminen sekä ymmärrys niiden lisääntymis- ja leviämistavoista auttaa välttämään niiden tarkoituksellista tai vahingossa tapahtuvaa leviämistä.</a:t>
            </a:r>
          </a:p>
        </p:txBody>
      </p:sp>
      <p:pic>
        <p:nvPicPr>
          <p:cNvPr id="2" name="Ääni 1">
            <a:hlinkClick r:id="" action="ppaction://media"/>
            <a:extLst>
              <a:ext uri="{FF2B5EF4-FFF2-40B4-BE49-F238E27FC236}">
                <a16:creationId xmlns:a16="http://schemas.microsoft.com/office/drawing/2014/main" id="{25BA369C-7925-E484-D9A7-3F2D1BF173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532157906"/>
      </p:ext>
    </p:extLst>
  </p:cSld>
  <p:clrMapOvr>
    <a:masterClrMapping/>
  </p:clrMapOvr>
  <mc:AlternateContent xmlns:mc="http://schemas.openxmlformats.org/markup-compatibility/2006">
    <mc:Choice xmlns:p14="http://schemas.microsoft.com/office/powerpoint/2010/main" Requires="p14">
      <p:transition spd="slow" p14:dur="2000" advTm="82697"/>
    </mc:Choice>
    <mc:Fallback>
      <p:transition spd="slow" advTm="82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9"/>
          <p:cNvSpPr txBox="1">
            <a:spLocks noGrp="1"/>
          </p:cNvSpPr>
          <p:nvPr>
            <p:ph type="title"/>
          </p:nvPr>
        </p:nvSpPr>
        <p:spPr>
          <a:xfrm>
            <a:off x="662466" y="280302"/>
            <a:ext cx="7813848" cy="515398"/>
          </a:xfrm>
          <a:prstGeom prst="rect">
            <a:avLst/>
          </a:prstGeom>
        </p:spPr>
        <p:txBody>
          <a:bodyPr spcFirstLastPara="1" wrap="square" lIns="82278" tIns="82278" rIns="82278" bIns="82278" anchor="t" anchorCtr="0">
            <a:noAutofit/>
          </a:bodyPr>
          <a:lstStyle/>
          <a:p>
            <a:r>
              <a:rPr lang="fi" sz="2286" dirty="0">
                <a:solidFill>
                  <a:schemeClr val="tx1">
                    <a:lumMod val="75000"/>
                    <a:lumOff val="25000"/>
                  </a:schemeClr>
                </a:solidFill>
              </a:rPr>
              <a:t>Miten ottaa vieraslajit huomioon rakentamisessa, liiketoiminnassa tai maankäytössä?</a:t>
            </a:r>
            <a:endParaRPr sz="2286" dirty="0">
              <a:solidFill>
                <a:schemeClr val="tx1">
                  <a:lumMod val="75000"/>
                  <a:lumOff val="25000"/>
                </a:schemeClr>
              </a:solidFill>
            </a:endParaRPr>
          </a:p>
        </p:txBody>
      </p:sp>
      <p:sp>
        <p:nvSpPr>
          <p:cNvPr id="218" name="Google Shape;218;p39"/>
          <p:cNvSpPr txBox="1">
            <a:spLocks noGrp="1"/>
          </p:cNvSpPr>
          <p:nvPr>
            <p:ph type="body" idx="1"/>
          </p:nvPr>
        </p:nvSpPr>
        <p:spPr>
          <a:xfrm>
            <a:off x="515051" y="1087165"/>
            <a:ext cx="8203389" cy="3942327"/>
          </a:xfrm>
          <a:prstGeom prst="rect">
            <a:avLst/>
          </a:prstGeom>
        </p:spPr>
        <p:txBody>
          <a:bodyPr spcFirstLastPara="1" wrap="square" lIns="82278" tIns="82278" rIns="82278" bIns="82278" anchor="t" anchorCtr="0">
            <a:normAutofit fontScale="92500" lnSpcReduction="10000"/>
          </a:bodyPr>
          <a:lstStyle/>
          <a:p>
            <a:pPr marL="114286" indent="0">
              <a:lnSpc>
                <a:spcPct val="110000"/>
              </a:lnSpc>
              <a:spcBef>
                <a:spcPts val="82"/>
              </a:spcBef>
              <a:spcAft>
                <a:spcPts val="82"/>
              </a:spcAft>
              <a:buSzPts val="1600"/>
              <a:buNone/>
            </a:pPr>
            <a:r>
              <a:rPr lang="fi-FI" sz="1469" b="1" dirty="0"/>
              <a:t>Suunnitteluvaihe</a:t>
            </a:r>
          </a:p>
          <a:p>
            <a:pPr marL="114286" indent="0">
              <a:lnSpc>
                <a:spcPct val="110000"/>
              </a:lnSpc>
              <a:spcBef>
                <a:spcPts val="82"/>
              </a:spcBef>
              <a:spcAft>
                <a:spcPts val="82"/>
              </a:spcAft>
              <a:buSzPts val="1600"/>
              <a:buNone/>
            </a:pPr>
            <a:endParaRPr lang="fi-FI" sz="1469" b="1" dirty="0"/>
          </a:p>
          <a:p>
            <a:pPr marL="347544" indent="-233258">
              <a:lnSpc>
                <a:spcPct val="100000"/>
              </a:lnSpc>
              <a:spcBef>
                <a:spcPts val="163"/>
              </a:spcBef>
              <a:spcAft>
                <a:spcPts val="163"/>
              </a:spcAft>
              <a:buSzPts val="1600"/>
            </a:pPr>
            <a:r>
              <a:rPr lang="fi-FI" sz="1400" dirty="0">
                <a:solidFill>
                  <a:schemeClr val="tx1">
                    <a:lumMod val="75000"/>
                    <a:lumOff val="25000"/>
                  </a:schemeClr>
                </a:solidFill>
              </a:rPr>
              <a:t>Kartoita suunnittelualue ja sen välittömät lähialueet vieraslajikasvustojen tai havaintojen (mm.  </a:t>
            </a:r>
          </a:p>
          <a:p>
            <a:pPr marL="114286" indent="0">
              <a:lnSpc>
                <a:spcPct val="100000"/>
              </a:lnSpc>
              <a:spcBef>
                <a:spcPts val="163"/>
              </a:spcBef>
              <a:spcAft>
                <a:spcPts val="163"/>
              </a:spcAft>
              <a:buSzPts val="1600"/>
              <a:buNone/>
            </a:pPr>
            <a:r>
              <a:rPr lang="fi-FI" sz="1400" dirty="0">
                <a:solidFill>
                  <a:schemeClr val="tx1">
                    <a:lumMod val="75000"/>
                    <a:lumOff val="25000"/>
                  </a:schemeClr>
                </a:solidFill>
              </a:rPr>
              <a:t>      espanjansiruetana) varalta. Arvioi riski vieraslajien leviämiselle rakentamisen tai toiminnan seurauksena   </a:t>
            </a:r>
          </a:p>
          <a:p>
            <a:pPr marL="114286" indent="0">
              <a:lnSpc>
                <a:spcPct val="100000"/>
              </a:lnSpc>
              <a:spcBef>
                <a:spcPts val="163"/>
              </a:spcBef>
              <a:spcAft>
                <a:spcPts val="163"/>
              </a:spcAft>
              <a:buSzPts val="1600"/>
              <a:buNone/>
            </a:pPr>
            <a:r>
              <a:rPr lang="fi-FI" sz="1400" dirty="0">
                <a:solidFill>
                  <a:schemeClr val="tx1">
                    <a:lumMod val="75000"/>
                    <a:lumOff val="25000"/>
                  </a:schemeClr>
                </a:solidFill>
              </a:rPr>
              <a:t>      (työskentely vieraslajiesiintymän kohdalla, maa-ainesten kaivuu ja siirto)</a:t>
            </a:r>
          </a:p>
          <a:p>
            <a:pPr marL="857236" lvl="1" indent="-285750">
              <a:lnSpc>
                <a:spcPct val="100000"/>
              </a:lnSpc>
              <a:spcBef>
                <a:spcPts val="163"/>
              </a:spcBef>
              <a:spcAft>
                <a:spcPts val="163"/>
              </a:spcAft>
              <a:buSzPts val="1600"/>
            </a:pPr>
            <a:r>
              <a:rPr lang="fi-FI" sz="1300" dirty="0">
                <a:solidFill>
                  <a:schemeClr val="tx1">
                    <a:lumMod val="75000"/>
                    <a:lumOff val="25000"/>
                  </a:schemeClr>
                </a:solidFill>
              </a:rPr>
              <a:t>Mikäli vieraslajeja kasvaa suunnittelualueella virtaveden varrella (joki, oja, puro), varmista että yläjuoksun suunnassa ei ole muita kasvustoja, jotka levittävät veden mukana vuosittain uusia vieraslajien siemeniä.</a:t>
            </a:r>
          </a:p>
          <a:p>
            <a:pPr marL="114286" indent="0">
              <a:lnSpc>
                <a:spcPct val="100000"/>
              </a:lnSpc>
              <a:spcBef>
                <a:spcPts val="163"/>
              </a:spcBef>
              <a:spcAft>
                <a:spcPts val="163"/>
              </a:spcAft>
              <a:buSzPts val="1600"/>
              <a:buNone/>
            </a:pPr>
            <a:endParaRPr lang="fi-FI" sz="1306" dirty="0">
              <a:solidFill>
                <a:schemeClr val="tx1">
                  <a:lumMod val="75000"/>
                  <a:lumOff val="25000"/>
                </a:schemeClr>
              </a:solidFill>
            </a:endParaRPr>
          </a:p>
          <a:p>
            <a:pPr marL="347544" indent="-233258">
              <a:lnSpc>
                <a:spcPct val="100000"/>
              </a:lnSpc>
              <a:spcBef>
                <a:spcPts val="163"/>
              </a:spcBef>
              <a:spcAft>
                <a:spcPts val="163"/>
              </a:spcAft>
              <a:buSzPts val="1600"/>
            </a:pPr>
            <a:r>
              <a:rPr lang="fi-FI" sz="1400" dirty="0">
                <a:solidFill>
                  <a:schemeClr val="tx1">
                    <a:lumMod val="75000"/>
                    <a:lumOff val="25000"/>
                  </a:schemeClr>
                </a:solidFill>
              </a:rPr>
              <a:t>Torju vieraslajit alueelta ennen töiden aloittamista, tai jos se ei ole mahdollista…</a:t>
            </a:r>
          </a:p>
          <a:p>
            <a:pPr marL="347544" indent="-233258">
              <a:lnSpc>
                <a:spcPct val="100000"/>
              </a:lnSpc>
              <a:spcBef>
                <a:spcPts val="163"/>
              </a:spcBef>
              <a:spcAft>
                <a:spcPts val="163"/>
              </a:spcAft>
              <a:buSzPts val="1600"/>
            </a:pPr>
            <a:r>
              <a:rPr lang="fi-FI" sz="1400" dirty="0">
                <a:solidFill>
                  <a:schemeClr val="tx1">
                    <a:lumMod val="75000"/>
                    <a:lumOff val="25000"/>
                  </a:schemeClr>
                </a:solidFill>
              </a:rPr>
              <a:t>…suunnittele työmaalle ja työntekijöille ohjeistus, joka poistaa tai pienentää vieraslajin leviämisriskiä. Ohjeistus voi ottaa huomioon maamassojen kaivamisen ja kuljettamisen, alueella liikkumisen tai kaluston, työvaatteiden ja jalkineiden tarkistamisen ja huolellinen puhdistamisen ennen työmaalta poistumista.</a:t>
            </a:r>
          </a:p>
          <a:p>
            <a:pPr marL="347544" indent="-233258">
              <a:lnSpc>
                <a:spcPct val="100000"/>
              </a:lnSpc>
              <a:spcBef>
                <a:spcPts val="163"/>
              </a:spcBef>
              <a:spcAft>
                <a:spcPts val="163"/>
              </a:spcAft>
              <a:buSzPts val="1600"/>
            </a:pPr>
            <a:endParaRPr lang="fi-FI" sz="1400" dirty="0">
              <a:solidFill>
                <a:schemeClr val="tx1">
                  <a:lumMod val="75000"/>
                  <a:lumOff val="25000"/>
                </a:schemeClr>
              </a:solidFill>
            </a:endParaRPr>
          </a:p>
          <a:p>
            <a:pPr marL="347544" indent="-233258">
              <a:lnSpc>
                <a:spcPct val="100000"/>
              </a:lnSpc>
              <a:spcBef>
                <a:spcPts val="163"/>
              </a:spcBef>
              <a:spcAft>
                <a:spcPts val="163"/>
              </a:spcAft>
              <a:buSzPts val="1600"/>
            </a:pPr>
            <a:r>
              <a:rPr lang="fi-FI" sz="1400" dirty="0">
                <a:solidFill>
                  <a:schemeClr val="tx1">
                    <a:lumMod val="75000"/>
                    <a:lumOff val="25000"/>
                  </a:schemeClr>
                </a:solidFill>
              </a:rPr>
              <a:t>Ohjeista työmaan henkilöstö ja urakoitsijat ilmoittamaan mahdolliset vieraslajihavainnot.</a:t>
            </a:r>
          </a:p>
          <a:p>
            <a:pPr marL="347544" indent="-233258">
              <a:lnSpc>
                <a:spcPct val="100000"/>
              </a:lnSpc>
              <a:spcBef>
                <a:spcPts val="163"/>
              </a:spcBef>
              <a:spcAft>
                <a:spcPts val="163"/>
              </a:spcAft>
              <a:buSzPts val="1600"/>
            </a:pPr>
            <a:endParaRPr lang="fi-FI" sz="1400" dirty="0">
              <a:solidFill>
                <a:schemeClr val="tx1">
                  <a:lumMod val="75000"/>
                  <a:lumOff val="25000"/>
                </a:schemeClr>
              </a:solidFill>
            </a:endParaRPr>
          </a:p>
          <a:p>
            <a:pPr marL="347544" indent="-233258">
              <a:lnSpc>
                <a:spcPct val="100000"/>
              </a:lnSpc>
              <a:spcBef>
                <a:spcPts val="163"/>
              </a:spcBef>
              <a:spcAft>
                <a:spcPts val="163"/>
              </a:spcAft>
              <a:buSzPts val="1600"/>
            </a:pPr>
            <a:r>
              <a:rPr lang="fi-FI" sz="1400" dirty="0">
                <a:solidFill>
                  <a:schemeClr val="tx1">
                    <a:lumMod val="75000"/>
                    <a:lumOff val="25000"/>
                  </a:schemeClr>
                </a:solidFill>
              </a:rPr>
              <a:t>Suunnittele vieraslajijätteen käsittely tai kuljetus niin, että leviämisriski poistuu tai pienentyy minimiin</a:t>
            </a:r>
            <a:r>
              <a:rPr lang="fi-FI" sz="1400" dirty="0"/>
              <a:t>.</a:t>
            </a:r>
          </a:p>
          <a:p>
            <a:pPr marL="114286" indent="0">
              <a:lnSpc>
                <a:spcPct val="100000"/>
              </a:lnSpc>
              <a:spcBef>
                <a:spcPts val="82"/>
              </a:spcBef>
              <a:spcAft>
                <a:spcPts val="82"/>
              </a:spcAft>
              <a:buSzPts val="1600"/>
              <a:buNone/>
            </a:pPr>
            <a:endParaRPr sz="1600" dirty="0"/>
          </a:p>
          <a:p>
            <a:pPr marL="0" indent="0">
              <a:lnSpc>
                <a:spcPct val="110000"/>
              </a:lnSpc>
              <a:spcBef>
                <a:spcPts val="82"/>
              </a:spcBef>
              <a:spcAft>
                <a:spcPts val="82"/>
              </a:spcAft>
              <a:buNone/>
            </a:pPr>
            <a:endParaRPr lang="fi-FI" sz="1306" dirty="0"/>
          </a:p>
        </p:txBody>
      </p:sp>
      <p:pic>
        <p:nvPicPr>
          <p:cNvPr id="5" name="Ääni 4">
            <a:hlinkClick r:id="" action="ppaction://media"/>
            <a:extLst>
              <a:ext uri="{FF2B5EF4-FFF2-40B4-BE49-F238E27FC236}">
                <a16:creationId xmlns:a16="http://schemas.microsoft.com/office/drawing/2014/main" id="{98E8FB46-E8DE-5C7B-911E-F50B95DAA3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398266410"/>
      </p:ext>
    </p:extLst>
  </p:cSld>
  <p:clrMapOvr>
    <a:masterClrMapping/>
  </p:clrMapOvr>
  <mc:AlternateContent xmlns:mc="http://schemas.openxmlformats.org/markup-compatibility/2006">
    <mc:Choice xmlns:p14="http://schemas.microsoft.com/office/powerpoint/2010/main" Requires="p14">
      <p:transition spd="slow" p14:dur="2000" advTm="110492"/>
    </mc:Choice>
    <mc:Fallback>
      <p:transition spd="slow" advTm="110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303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Mitä opit tällä luennolla?</a:t>
            </a:r>
            <a:endParaRPr/>
          </a:p>
        </p:txBody>
      </p:sp>
      <p:sp>
        <p:nvSpPr>
          <p:cNvPr id="61" name="Google Shape;61;p14"/>
          <p:cNvSpPr txBox="1">
            <a:spLocks noGrp="1"/>
          </p:cNvSpPr>
          <p:nvPr>
            <p:ph type="body" idx="1"/>
          </p:nvPr>
        </p:nvSpPr>
        <p:spPr>
          <a:xfrm>
            <a:off x="311700" y="1152475"/>
            <a:ext cx="8520600" cy="36681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dirty="0"/>
          </a:p>
          <a:p>
            <a:pPr marL="457200" lvl="0" indent="0" algn="l" rtl="0">
              <a:spcBef>
                <a:spcPts val="1200"/>
              </a:spcBef>
              <a:spcAft>
                <a:spcPts val="0"/>
              </a:spcAft>
              <a:buNone/>
            </a:pPr>
            <a:endParaRPr dirty="0"/>
          </a:p>
          <a:p>
            <a:pPr marL="0" lvl="0" indent="0" algn="l" rtl="0">
              <a:spcBef>
                <a:spcPts val="1200"/>
              </a:spcBef>
              <a:spcAft>
                <a:spcPts val="1200"/>
              </a:spcAft>
              <a:buNone/>
            </a:pPr>
            <a:endParaRPr dirty="0"/>
          </a:p>
        </p:txBody>
      </p:sp>
      <p:sp>
        <p:nvSpPr>
          <p:cNvPr id="3" name="Google Shape;129;p25">
            <a:extLst>
              <a:ext uri="{FF2B5EF4-FFF2-40B4-BE49-F238E27FC236}">
                <a16:creationId xmlns:a16="http://schemas.microsoft.com/office/drawing/2014/main" id="{A0AD6D0F-D360-D212-DD68-726396A058A6}"/>
              </a:ext>
            </a:extLst>
          </p:cNvPr>
          <p:cNvSpPr txBox="1">
            <a:spLocks/>
          </p:cNvSpPr>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5750" indent="-285750">
              <a:spcAft>
                <a:spcPts val="600"/>
              </a:spcAft>
            </a:pPr>
            <a:r>
              <a:rPr lang="fi-FI" dirty="0"/>
              <a:t>Tämä luento on suunnattu vieraslajien hallinnasta vastaaville ja toimia suunnitteleville henkilöille.</a:t>
            </a:r>
          </a:p>
          <a:p>
            <a:pPr marL="285750" indent="-285750"/>
            <a:r>
              <a:rPr lang="fi-FI" dirty="0"/>
              <a:t>Luento sisältää vieraslajien hallintaan liittyviä asioita, jotka täydentävät ja osittain syventävät aikaisemmilla luennoilla käytyjä aiheita.</a:t>
            </a:r>
          </a:p>
          <a:p>
            <a:pPr marL="285750" indent="-285750"/>
            <a:endParaRPr lang="fi-FI" dirty="0"/>
          </a:p>
        </p:txBody>
      </p:sp>
      <p:pic>
        <p:nvPicPr>
          <p:cNvPr id="5" name="Ääni 4">
            <a:hlinkClick r:id="" action="ppaction://media"/>
            <a:extLst>
              <a:ext uri="{FF2B5EF4-FFF2-40B4-BE49-F238E27FC236}">
                <a16:creationId xmlns:a16="http://schemas.microsoft.com/office/drawing/2014/main" id="{DB51EC6C-02CE-3B5E-F797-99E92838AD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972"/>
    </mc:Choice>
    <mc:Fallback>
      <p:transition spd="slow" advTm="1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9"/>
          <p:cNvSpPr txBox="1">
            <a:spLocks noGrp="1"/>
          </p:cNvSpPr>
          <p:nvPr>
            <p:ph type="title"/>
          </p:nvPr>
        </p:nvSpPr>
        <p:spPr>
          <a:xfrm>
            <a:off x="662466" y="280302"/>
            <a:ext cx="7813848" cy="515398"/>
          </a:xfrm>
          <a:prstGeom prst="rect">
            <a:avLst/>
          </a:prstGeom>
        </p:spPr>
        <p:txBody>
          <a:bodyPr spcFirstLastPara="1" wrap="square" lIns="82278" tIns="82278" rIns="82278" bIns="82278" anchor="t" anchorCtr="0">
            <a:noAutofit/>
          </a:bodyPr>
          <a:lstStyle/>
          <a:p>
            <a:r>
              <a:rPr lang="fi" sz="2286" dirty="0">
                <a:solidFill>
                  <a:schemeClr val="tx1">
                    <a:lumMod val="75000"/>
                    <a:lumOff val="25000"/>
                  </a:schemeClr>
                </a:solidFill>
              </a:rPr>
              <a:t>Miten ottaa vieraslajit huomioon rakentamisessa, liiketoiminnassa tai maankäytössä?</a:t>
            </a:r>
            <a:endParaRPr sz="2286" dirty="0">
              <a:solidFill>
                <a:schemeClr val="tx1">
                  <a:lumMod val="75000"/>
                  <a:lumOff val="25000"/>
                </a:schemeClr>
              </a:solidFill>
            </a:endParaRPr>
          </a:p>
        </p:txBody>
      </p:sp>
      <p:sp>
        <p:nvSpPr>
          <p:cNvPr id="218" name="Google Shape;218;p39"/>
          <p:cNvSpPr txBox="1">
            <a:spLocks noGrp="1"/>
          </p:cNvSpPr>
          <p:nvPr>
            <p:ph type="body" idx="1"/>
          </p:nvPr>
        </p:nvSpPr>
        <p:spPr>
          <a:xfrm>
            <a:off x="532137" y="1107478"/>
            <a:ext cx="8282254" cy="4036022"/>
          </a:xfrm>
          <a:prstGeom prst="rect">
            <a:avLst/>
          </a:prstGeom>
        </p:spPr>
        <p:txBody>
          <a:bodyPr spcFirstLastPara="1" wrap="square" lIns="82278" tIns="82278" rIns="82278" bIns="82278" anchor="t" anchorCtr="0">
            <a:normAutofit/>
          </a:bodyPr>
          <a:lstStyle/>
          <a:p>
            <a:pPr marL="114286" indent="0">
              <a:lnSpc>
                <a:spcPct val="110000"/>
              </a:lnSpc>
              <a:spcBef>
                <a:spcPts val="82"/>
              </a:spcBef>
              <a:spcAft>
                <a:spcPts val="1282"/>
              </a:spcAft>
              <a:buSzPts val="1600"/>
              <a:buNone/>
            </a:pPr>
            <a:r>
              <a:rPr lang="fi-FI" sz="1469" b="1" dirty="0"/>
              <a:t>Rakentamisvaihe</a:t>
            </a:r>
            <a:endParaRPr lang="fi-FI" sz="1440" b="1" dirty="0"/>
          </a:p>
          <a:p>
            <a:pPr marL="233258" indent="-233258">
              <a:lnSpc>
                <a:spcPct val="110000"/>
              </a:lnSpc>
              <a:spcBef>
                <a:spcPts val="82"/>
              </a:spcBef>
              <a:spcAft>
                <a:spcPts val="82"/>
              </a:spcAft>
            </a:pPr>
            <a:r>
              <a:rPr lang="fi-FI" sz="1306" dirty="0">
                <a:solidFill>
                  <a:schemeClr val="tx1">
                    <a:lumMod val="75000"/>
                    <a:lumOff val="25000"/>
                  </a:schemeClr>
                </a:solidFill>
              </a:rPr>
              <a:t>Mikäli vieraslajiesiintymää ei ole hävitetty ennen töiden aloittamista, rajaa</a:t>
            </a:r>
            <a:r>
              <a:rPr lang="fi-FI" sz="1440" dirty="0">
                <a:solidFill>
                  <a:schemeClr val="tx1">
                    <a:lumMod val="75000"/>
                    <a:lumOff val="25000"/>
                  </a:schemeClr>
                </a:solidFill>
              </a:rPr>
              <a:t> </a:t>
            </a:r>
            <a:r>
              <a:rPr lang="fi-FI" sz="1306" dirty="0">
                <a:solidFill>
                  <a:schemeClr val="tx1">
                    <a:lumMod val="75000"/>
                    <a:lumOff val="25000"/>
                  </a:schemeClr>
                </a:solidFill>
              </a:rPr>
              <a:t>tai peitä kasvusto työskentelyalueella selkeästi maastoon merkattuna, jotta siemenet tai kasvinosat eivät pääse leviämään työskentelyn seurauksena.</a:t>
            </a:r>
          </a:p>
          <a:p>
            <a:pPr marL="233258" indent="-233258">
              <a:lnSpc>
                <a:spcPct val="110000"/>
              </a:lnSpc>
              <a:spcBef>
                <a:spcPts val="82"/>
              </a:spcBef>
              <a:spcAft>
                <a:spcPts val="82"/>
              </a:spcAft>
            </a:pPr>
            <a:endParaRPr lang="fi-FI" sz="1306" dirty="0">
              <a:solidFill>
                <a:schemeClr val="tx1">
                  <a:lumMod val="75000"/>
                  <a:lumOff val="25000"/>
                </a:schemeClr>
              </a:solidFill>
            </a:endParaRPr>
          </a:p>
          <a:p>
            <a:pPr marL="233258" indent="-233258">
              <a:lnSpc>
                <a:spcPct val="110000"/>
              </a:lnSpc>
              <a:spcBef>
                <a:spcPts val="82"/>
              </a:spcBef>
              <a:spcAft>
                <a:spcPts val="82"/>
              </a:spcAft>
            </a:pPr>
            <a:r>
              <a:rPr lang="fi-FI" sz="1306" dirty="0">
                <a:solidFill>
                  <a:schemeClr val="tx1">
                    <a:lumMod val="75000"/>
                    <a:lumOff val="25000"/>
                  </a:schemeClr>
                </a:solidFill>
              </a:rPr>
              <a:t>Varmista, että alueella työskentelevä henkilöstö sekä urakoitsijat/aliurakoitsijat ovat perehdytettyjä vieraslajitilanteesta sekä toimista, joilla leviämisriskiä on tarkoitus pienentää. Ohjeista työntekijöitä ilmoittamaan uusista vieraslajihavainnoista tai -epäilyistä.</a:t>
            </a:r>
          </a:p>
          <a:p>
            <a:pPr marL="233258" indent="-233258">
              <a:lnSpc>
                <a:spcPct val="110000"/>
              </a:lnSpc>
              <a:spcBef>
                <a:spcPts val="82"/>
              </a:spcBef>
              <a:spcAft>
                <a:spcPts val="82"/>
              </a:spcAft>
            </a:pPr>
            <a:endParaRPr lang="fi-FI" sz="1306" dirty="0">
              <a:solidFill>
                <a:schemeClr val="tx1">
                  <a:lumMod val="75000"/>
                  <a:lumOff val="25000"/>
                </a:schemeClr>
              </a:solidFill>
            </a:endParaRPr>
          </a:p>
          <a:p>
            <a:pPr marL="233258" indent="-233258">
              <a:lnSpc>
                <a:spcPct val="110000"/>
              </a:lnSpc>
              <a:spcBef>
                <a:spcPts val="82"/>
              </a:spcBef>
              <a:spcAft>
                <a:spcPts val="82"/>
              </a:spcAft>
            </a:pPr>
            <a:r>
              <a:rPr lang="fi-FI" sz="1306" dirty="0">
                <a:solidFill>
                  <a:schemeClr val="tx1">
                    <a:lumMod val="75000"/>
                    <a:lumOff val="25000"/>
                  </a:schemeClr>
                </a:solidFill>
              </a:rPr>
              <a:t>Huolehdi, että henkilöstön jalkineet ja työvaatteet ja alueella käytetty kalusto tarkistetaan siementen varalta ja puhdistetaan tarttuneesta pintamaasta ennen työmaalta poistumista tai siirtymistä toiselle työkohteelle.</a:t>
            </a:r>
          </a:p>
          <a:p>
            <a:pPr marL="233258" indent="-233258">
              <a:lnSpc>
                <a:spcPct val="110000"/>
              </a:lnSpc>
              <a:spcBef>
                <a:spcPts val="82"/>
              </a:spcBef>
              <a:spcAft>
                <a:spcPts val="82"/>
              </a:spcAft>
            </a:pPr>
            <a:endParaRPr lang="fi-FI" sz="1306" dirty="0">
              <a:solidFill>
                <a:schemeClr val="tx1">
                  <a:lumMod val="75000"/>
                  <a:lumOff val="25000"/>
                </a:schemeClr>
              </a:solidFill>
            </a:endParaRPr>
          </a:p>
          <a:p>
            <a:pPr marL="233258" indent="-233258">
              <a:lnSpc>
                <a:spcPct val="110000"/>
              </a:lnSpc>
              <a:spcBef>
                <a:spcPts val="82"/>
              </a:spcBef>
              <a:spcAft>
                <a:spcPts val="82"/>
              </a:spcAft>
            </a:pPr>
            <a:r>
              <a:rPr lang="fi-FI" sz="1306" dirty="0">
                <a:solidFill>
                  <a:schemeClr val="tx1">
                    <a:lumMod val="75000"/>
                    <a:lumOff val="25000"/>
                  </a:schemeClr>
                </a:solidFill>
              </a:rPr>
              <a:t>Jos rakennuspaikalta pitää siirtää maa-ainesta, jossa tiedetään tai epäillään olevan haitallista vieraslajia, tulee aines ohjata mieluiten alueelle, jossa sitä voidaan tarkkailla pidempään (1–2 vuotta). Näin mahdolliset vieraslajit voi löytää ja torjua ennen maa-aineksen mahdollista jatkokäyttöä toisessa kohteessa.</a:t>
            </a:r>
          </a:p>
        </p:txBody>
      </p:sp>
      <p:pic>
        <p:nvPicPr>
          <p:cNvPr id="3" name="Ääni 2">
            <a:hlinkClick r:id="" action="ppaction://media"/>
            <a:extLst>
              <a:ext uri="{FF2B5EF4-FFF2-40B4-BE49-F238E27FC236}">
                <a16:creationId xmlns:a16="http://schemas.microsoft.com/office/drawing/2014/main" id="{3A026C32-BB82-C92A-145C-CF470FBCE8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700366054"/>
      </p:ext>
    </p:extLst>
  </p:cSld>
  <p:clrMapOvr>
    <a:masterClrMapping/>
  </p:clrMapOvr>
  <mc:AlternateContent xmlns:mc="http://schemas.openxmlformats.org/markup-compatibility/2006">
    <mc:Choice xmlns:p14="http://schemas.microsoft.com/office/powerpoint/2010/main" Requires="p14">
      <p:transition spd="slow" p14:dur="2000" advTm="87748"/>
    </mc:Choice>
    <mc:Fallback>
      <p:transition spd="slow" advTm="87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9"/>
          <p:cNvSpPr txBox="1">
            <a:spLocks noGrp="1"/>
          </p:cNvSpPr>
          <p:nvPr>
            <p:ph type="title"/>
          </p:nvPr>
        </p:nvSpPr>
        <p:spPr>
          <a:xfrm>
            <a:off x="662466" y="280302"/>
            <a:ext cx="7813848" cy="515398"/>
          </a:xfrm>
          <a:prstGeom prst="rect">
            <a:avLst/>
          </a:prstGeom>
        </p:spPr>
        <p:txBody>
          <a:bodyPr spcFirstLastPara="1" wrap="square" lIns="82278" tIns="82278" rIns="82278" bIns="82278" anchor="t" anchorCtr="0">
            <a:noAutofit/>
          </a:bodyPr>
          <a:lstStyle/>
          <a:p>
            <a:r>
              <a:rPr lang="fi" sz="2286" dirty="0">
                <a:solidFill>
                  <a:schemeClr val="tx1">
                    <a:lumMod val="75000"/>
                    <a:lumOff val="25000"/>
                  </a:schemeClr>
                </a:solidFill>
              </a:rPr>
              <a:t>Miten ottaa vieraslajit huomioon rakentamisessa, liiketoiminnassa tai maankäytössä?</a:t>
            </a:r>
            <a:endParaRPr sz="2286" dirty="0">
              <a:solidFill>
                <a:schemeClr val="tx1">
                  <a:lumMod val="75000"/>
                  <a:lumOff val="25000"/>
                </a:schemeClr>
              </a:solidFill>
            </a:endParaRPr>
          </a:p>
        </p:txBody>
      </p:sp>
      <p:sp>
        <p:nvSpPr>
          <p:cNvPr id="218" name="Google Shape;218;p39"/>
          <p:cNvSpPr txBox="1">
            <a:spLocks noGrp="1"/>
          </p:cNvSpPr>
          <p:nvPr>
            <p:ph type="body" idx="1"/>
          </p:nvPr>
        </p:nvSpPr>
        <p:spPr>
          <a:xfrm>
            <a:off x="483152" y="1201173"/>
            <a:ext cx="8203389" cy="3942327"/>
          </a:xfrm>
          <a:prstGeom prst="rect">
            <a:avLst/>
          </a:prstGeom>
        </p:spPr>
        <p:txBody>
          <a:bodyPr spcFirstLastPara="1" wrap="square" lIns="82278" tIns="82278" rIns="82278" bIns="82278" anchor="t" anchorCtr="0">
            <a:normAutofit/>
          </a:bodyPr>
          <a:lstStyle/>
          <a:p>
            <a:pPr marL="114286" indent="0">
              <a:lnSpc>
                <a:spcPct val="110000"/>
              </a:lnSpc>
              <a:spcBef>
                <a:spcPts val="82"/>
              </a:spcBef>
              <a:spcAft>
                <a:spcPts val="1282"/>
              </a:spcAft>
              <a:buSzPts val="1600"/>
              <a:buNone/>
            </a:pPr>
            <a:r>
              <a:rPr lang="fi-FI" sz="1469" b="1" dirty="0">
                <a:solidFill>
                  <a:schemeClr val="tx1">
                    <a:lumMod val="75000"/>
                    <a:lumOff val="25000"/>
                  </a:schemeClr>
                </a:solidFill>
              </a:rPr>
              <a:t>Ylläpitovaihe</a:t>
            </a:r>
          </a:p>
          <a:p>
            <a:pPr marL="347544" indent="-233258">
              <a:lnSpc>
                <a:spcPct val="150000"/>
              </a:lnSpc>
              <a:spcBef>
                <a:spcPts val="82"/>
              </a:spcBef>
              <a:spcAft>
                <a:spcPts val="82"/>
              </a:spcAft>
              <a:buSzPts val="1600"/>
            </a:pPr>
            <a:r>
              <a:rPr lang="fi-FI" sz="1469" dirty="0">
                <a:solidFill>
                  <a:schemeClr val="tx1">
                    <a:lumMod val="75000"/>
                    <a:lumOff val="25000"/>
                  </a:schemeClr>
                </a:solidFill>
              </a:rPr>
              <a:t>Jatka mahdollista rakennusvaiheen jälkeistä torjuntaa ja kohteen seurantaa.</a:t>
            </a:r>
          </a:p>
          <a:p>
            <a:pPr marL="347544" indent="-233258">
              <a:lnSpc>
                <a:spcPct val="150000"/>
              </a:lnSpc>
              <a:spcBef>
                <a:spcPts val="82"/>
              </a:spcBef>
              <a:spcAft>
                <a:spcPts val="82"/>
              </a:spcAft>
              <a:buSzPts val="1600"/>
            </a:pPr>
            <a:r>
              <a:rPr lang="fi-FI" sz="1469" dirty="0">
                <a:solidFill>
                  <a:schemeClr val="tx1">
                    <a:lumMod val="75000"/>
                    <a:lumOff val="25000"/>
                  </a:schemeClr>
                </a:solidFill>
              </a:rPr>
              <a:t>Viherrakentamisen kohteissa suunnittele hoitotoimet ja niiden ajoitus niin, että vieraslajien leviämisriski pienenee tai poistuu –  pyri tekemään torjuntatoimet ennen siementen ilmestymistä tai kehittymistä. </a:t>
            </a:r>
          </a:p>
          <a:p>
            <a:pPr marL="347544" indent="-233258">
              <a:lnSpc>
                <a:spcPct val="150000"/>
              </a:lnSpc>
              <a:spcBef>
                <a:spcPts val="82"/>
              </a:spcBef>
              <a:spcAft>
                <a:spcPts val="82"/>
              </a:spcAft>
              <a:buSzPts val="1600"/>
            </a:pPr>
            <a:r>
              <a:rPr lang="fi-FI" sz="1469" dirty="0">
                <a:solidFill>
                  <a:schemeClr val="tx1">
                    <a:lumMod val="75000"/>
                    <a:lumOff val="25000"/>
                  </a:schemeClr>
                </a:solidFill>
              </a:rPr>
              <a:t>Perehdytä alueella työskentelevä henkilöstö tai urakoitsijat tunnistamaan ja ilmoittamaan mahdolliset uudet vieraslajihavainnot.</a:t>
            </a:r>
          </a:p>
          <a:p>
            <a:pPr marL="347544" indent="-233258">
              <a:lnSpc>
                <a:spcPct val="150000"/>
              </a:lnSpc>
              <a:spcBef>
                <a:spcPts val="82"/>
              </a:spcBef>
              <a:spcAft>
                <a:spcPts val="82"/>
              </a:spcAft>
              <a:buSzPts val="1600"/>
            </a:pPr>
            <a:r>
              <a:rPr lang="fi-FI" sz="1469" dirty="0">
                <a:solidFill>
                  <a:schemeClr val="tx1">
                    <a:lumMod val="75000"/>
                    <a:lumOff val="25000"/>
                  </a:schemeClr>
                </a:solidFill>
              </a:rPr>
              <a:t>Suunnittele työssä syntyvän vieraskasvijätteen käsittely niin, että leviämisriski putoaa nollaan tai minimiin.</a:t>
            </a:r>
          </a:p>
          <a:p>
            <a:pPr marL="347544" indent="-233258">
              <a:lnSpc>
                <a:spcPct val="150000"/>
              </a:lnSpc>
              <a:spcBef>
                <a:spcPts val="82"/>
              </a:spcBef>
              <a:spcAft>
                <a:spcPts val="82"/>
              </a:spcAft>
              <a:buSzPts val="1600"/>
            </a:pPr>
            <a:endParaRPr lang="fi-FI" sz="1469" dirty="0"/>
          </a:p>
          <a:p>
            <a:pPr marL="114286" indent="0">
              <a:lnSpc>
                <a:spcPct val="110000"/>
              </a:lnSpc>
              <a:spcBef>
                <a:spcPts val="82"/>
              </a:spcBef>
              <a:spcAft>
                <a:spcPts val="82"/>
              </a:spcAft>
              <a:buSzPts val="1600"/>
              <a:buNone/>
            </a:pPr>
            <a:endParaRPr lang="fi-FI" sz="1469" dirty="0"/>
          </a:p>
          <a:p>
            <a:pPr marL="0" indent="0">
              <a:lnSpc>
                <a:spcPct val="100000"/>
              </a:lnSpc>
              <a:spcBef>
                <a:spcPts val="82"/>
              </a:spcBef>
              <a:spcAft>
                <a:spcPts val="82"/>
              </a:spcAft>
              <a:buNone/>
            </a:pPr>
            <a:endParaRPr lang="fi-FI" sz="1306" dirty="0"/>
          </a:p>
        </p:txBody>
      </p:sp>
      <p:pic>
        <p:nvPicPr>
          <p:cNvPr id="2" name="Ääni 1">
            <a:hlinkClick r:id="" action="ppaction://media"/>
            <a:extLst>
              <a:ext uri="{FF2B5EF4-FFF2-40B4-BE49-F238E27FC236}">
                <a16:creationId xmlns:a16="http://schemas.microsoft.com/office/drawing/2014/main" id="{1818417D-3CCE-9DB3-06A6-28636258FE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312979985"/>
      </p:ext>
    </p:extLst>
  </p:cSld>
  <p:clrMapOvr>
    <a:masterClrMapping/>
  </p:clrMapOvr>
  <mc:AlternateContent xmlns:mc="http://schemas.openxmlformats.org/markup-compatibility/2006">
    <mc:Choice xmlns:p14="http://schemas.microsoft.com/office/powerpoint/2010/main" Requires="p14">
      <p:transition spd="slow" p14:dur="2000" advTm="46602"/>
    </mc:Choice>
    <mc:Fallback>
      <p:transition spd="slow" advTm="4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Yhteenveto opitusta</a:t>
            </a:r>
            <a:endParaRPr/>
          </a:p>
        </p:txBody>
      </p:sp>
      <p:sp>
        <p:nvSpPr>
          <p:cNvPr id="172" name="Google Shape;172;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600"/>
              </a:spcAft>
              <a:buSzPts val="1400"/>
              <a:buChar char="●"/>
            </a:pPr>
            <a:r>
              <a:rPr lang="fi-FI" sz="1500" dirty="0"/>
              <a:t>Vieraslajien hallinnan (leviämisen ennaltaehkäisy, levinneiden lajien torjunta) suunnittelu vaatii tietoa ja ymmärrystä vieraslajien ekologiasta, erityisesti kohdelajien lisääntymistavoista sekä leviämisen väylistä ja -tavoista.</a:t>
            </a:r>
          </a:p>
          <a:p>
            <a:pPr marL="457200" lvl="0" indent="-317500" algn="l" rtl="0">
              <a:spcBef>
                <a:spcPts val="0"/>
              </a:spcBef>
              <a:spcAft>
                <a:spcPts val="600"/>
              </a:spcAft>
              <a:buSzPts val="1400"/>
              <a:buChar char="●"/>
            </a:pPr>
            <a:r>
              <a:rPr lang="fi-FI" sz="1500" dirty="0"/>
              <a:t>Ekologisen tiedon lisäksi on tärkeää tietää mitkä lajit kuuluvat vieraslajilainsäädännön piiriin ja mitä vaatimuksia lainsäädäntö tuo maanomistajille sekä ammattimaisille toimijoille.</a:t>
            </a:r>
          </a:p>
          <a:p>
            <a:pPr marL="425450" indent="-285750">
              <a:spcAft>
                <a:spcPts val="600"/>
              </a:spcAft>
              <a:buSzPts val="1400"/>
            </a:pPr>
            <a:r>
              <a:rPr lang="fi-FI" sz="1500" dirty="0"/>
              <a:t>Vieraslajijätteen oikea ja huolellinen käsittely on yksi tärkeimmistä tavoista ennaltaehkäistä vieraslajien leviämistä. Suurten vieraslajijätemäärien ja vieraslajeja sisältävien maa-ainesten käsittely ja jatkosijoittaminen voivat vaatia ympäristö- tai muuta lupaa.</a:t>
            </a:r>
          </a:p>
          <a:p>
            <a:pPr marL="457200" lvl="0" indent="-317500" algn="l" rtl="0">
              <a:spcBef>
                <a:spcPts val="0"/>
              </a:spcBef>
              <a:spcAft>
                <a:spcPts val="600"/>
              </a:spcAft>
              <a:buSzPts val="1400"/>
              <a:buChar char="●"/>
            </a:pPr>
            <a:r>
              <a:rPr lang="fi-FI" sz="1500" dirty="0"/>
              <a:t>Vieraslajien leviämistä ennaltaehkäisevät toimet voivat säästää valtavasti aikaa, vaivaa ja rahaa verrattuna jo levinneen vieraslajin monivuotiseen torjuntaan ja seurantaan.</a:t>
            </a:r>
            <a:endParaRPr sz="1500" dirty="0"/>
          </a:p>
        </p:txBody>
      </p:sp>
      <p:pic>
        <p:nvPicPr>
          <p:cNvPr id="2" name="Ääni 1">
            <a:hlinkClick r:id="" action="ppaction://media"/>
            <a:extLst>
              <a:ext uri="{FF2B5EF4-FFF2-40B4-BE49-F238E27FC236}">
                <a16:creationId xmlns:a16="http://schemas.microsoft.com/office/drawing/2014/main" id="{11ACEDCE-4F38-8D1F-8A08-E60AD742C6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837"/>
    </mc:Choice>
    <mc:Fallback>
      <p:transition spd="slow" advTm="6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9AA8E68-AC70-CD37-F2CE-B4A0E5BF31FC}"/>
              </a:ext>
            </a:extLst>
          </p:cNvPr>
          <p:cNvSpPr>
            <a:spLocks noGrp="1"/>
          </p:cNvSpPr>
          <p:nvPr>
            <p:ph type="body" idx="1"/>
          </p:nvPr>
        </p:nvSpPr>
        <p:spPr>
          <a:xfrm>
            <a:off x="3865036" y="2254149"/>
            <a:ext cx="4906812" cy="1105695"/>
          </a:xfrm>
        </p:spPr>
        <p:txBody>
          <a:bodyPr>
            <a:noAutofit/>
          </a:bodyPr>
          <a:lstStyle/>
          <a:p>
            <a:pPr marL="114300" indent="0" algn="just">
              <a:buNone/>
            </a:pPr>
            <a:r>
              <a:rPr lang="fi-FI" sz="800" b="0" i="0" dirty="0">
                <a:solidFill>
                  <a:schemeClr val="tx1">
                    <a:lumMod val="85000"/>
                    <a:lumOff val="15000"/>
                  </a:schemeClr>
                </a:solidFill>
                <a:effectLst/>
                <a:latin typeface="Georgia" panose="02040502050405020303" pitchFamily="18" charset="0"/>
              </a:rPr>
              <a:t>Life on Euroopan unionin rahoitusjärjestelmä, jonka tarkoituksena on kehittää yhteistä ympäristöpolitiikkaa ja lainsäädäntöä tukemalla luonnonsuojelu- ja ympäristöhankkeita eri puolilla Eurooppaa. </a:t>
            </a:r>
          </a:p>
          <a:p>
            <a:pPr algn="just"/>
            <a:endParaRPr lang="fi-FI" sz="800" dirty="0">
              <a:solidFill>
                <a:schemeClr val="tx1">
                  <a:lumMod val="85000"/>
                  <a:lumOff val="15000"/>
                </a:schemeClr>
              </a:solidFill>
              <a:latin typeface="Georgia" panose="02040502050405020303" pitchFamily="18" charset="0"/>
            </a:endParaRPr>
          </a:p>
          <a:p>
            <a:pPr marL="114300" indent="0" algn="just">
              <a:buNone/>
            </a:pPr>
            <a:r>
              <a:rPr lang="fi-FI" sz="800" dirty="0" err="1">
                <a:solidFill>
                  <a:schemeClr val="tx1">
                    <a:lumMod val="85000"/>
                    <a:lumOff val="15000"/>
                  </a:schemeClr>
                </a:solidFill>
                <a:latin typeface="Georgia" panose="02040502050405020303" pitchFamily="18" charset="0"/>
              </a:rPr>
              <a:t>VieKas</a:t>
            </a:r>
            <a:r>
              <a:rPr lang="fi-FI" sz="800" dirty="0">
                <a:solidFill>
                  <a:schemeClr val="tx1">
                    <a:lumMod val="85000"/>
                    <a:lumOff val="15000"/>
                  </a:schemeClr>
                </a:solidFill>
                <a:latin typeface="Georgia" panose="02040502050405020303" pitchFamily="18" charset="0"/>
              </a:rPr>
              <a:t> LIFE (2018–2023) on Suomen luonnonsuojeluliiton vetämä haitallisiin vieraslajeihin keskittyvä hanke, jonka tavoitteena on lisätä suomalaisten kuntien ja asukkaiden vieraslajitietoisuutta sekä edistää vieraslajien kartoitus- ja torjuntatoimintaa.</a:t>
            </a:r>
            <a:endParaRPr lang="fi-FI" sz="800" b="0" i="0" dirty="0">
              <a:solidFill>
                <a:schemeClr val="tx1">
                  <a:lumMod val="85000"/>
                  <a:lumOff val="15000"/>
                </a:schemeClr>
              </a:solidFill>
              <a:effectLst/>
              <a:latin typeface="Georgia" panose="02040502050405020303" pitchFamily="18" charset="0"/>
            </a:endParaRPr>
          </a:p>
          <a:p>
            <a:pPr algn="just"/>
            <a:endParaRPr lang="fi-FI" sz="800" b="0" i="0" dirty="0">
              <a:solidFill>
                <a:schemeClr val="tx1">
                  <a:lumMod val="85000"/>
                  <a:lumOff val="15000"/>
                </a:schemeClr>
              </a:solidFill>
              <a:effectLst/>
              <a:latin typeface="Georgia" panose="02040502050405020303" pitchFamily="18" charset="0"/>
            </a:endParaRPr>
          </a:p>
          <a:p>
            <a:pPr marL="114300" indent="0" algn="just">
              <a:buNone/>
            </a:pPr>
            <a:r>
              <a:rPr lang="fi-FI" sz="800" b="0" i="0" dirty="0">
                <a:solidFill>
                  <a:schemeClr val="tx1">
                    <a:lumMod val="85000"/>
                    <a:lumOff val="15000"/>
                  </a:schemeClr>
                </a:solidFill>
                <a:effectLst/>
                <a:latin typeface="Georgia" panose="02040502050405020303" pitchFamily="18" charset="0"/>
              </a:rPr>
              <a:t>Tämän kurssin luentojen sisältö ja muu hankkeen tekemä viestintä edustaa ainoastaan Suomen luonnonsuojeluliiton koordinoiman </a:t>
            </a:r>
            <a:r>
              <a:rPr lang="fi-FI" sz="800" b="0" i="0" dirty="0" err="1">
                <a:solidFill>
                  <a:schemeClr val="tx1">
                    <a:lumMod val="85000"/>
                    <a:lumOff val="15000"/>
                  </a:schemeClr>
                </a:solidFill>
                <a:effectLst/>
                <a:latin typeface="Georgia" panose="02040502050405020303" pitchFamily="18" charset="0"/>
              </a:rPr>
              <a:t>VieKas</a:t>
            </a:r>
            <a:r>
              <a:rPr lang="fi-FI" sz="800" b="0" i="0" dirty="0">
                <a:solidFill>
                  <a:schemeClr val="tx1">
                    <a:lumMod val="85000"/>
                    <a:lumOff val="15000"/>
                  </a:schemeClr>
                </a:solidFill>
                <a:effectLst/>
                <a:latin typeface="Georgia" panose="02040502050405020303" pitchFamily="18" charset="0"/>
              </a:rPr>
              <a:t> LIFE -hankkeen näkemyksiä. </a:t>
            </a:r>
            <a:r>
              <a:rPr lang="fi-FI" sz="800" dirty="0">
                <a:solidFill>
                  <a:schemeClr val="tx1">
                    <a:lumMod val="85000"/>
                    <a:lumOff val="15000"/>
                  </a:schemeClr>
                </a:solidFill>
                <a:latin typeface="Georgia" panose="02040502050405020303" pitchFamily="18" charset="0"/>
              </a:rPr>
              <a:t>CINEA</a:t>
            </a:r>
            <a:r>
              <a:rPr lang="fi-FI" sz="800" b="0" i="0" dirty="0">
                <a:solidFill>
                  <a:schemeClr val="tx1">
                    <a:lumMod val="85000"/>
                    <a:lumOff val="15000"/>
                  </a:schemeClr>
                </a:solidFill>
                <a:effectLst/>
                <a:latin typeface="Georgia" panose="02040502050405020303" pitchFamily="18" charset="0"/>
              </a:rPr>
              <a:t>/Euroopan komissio ei ole vastuussa </a:t>
            </a:r>
            <a:r>
              <a:rPr lang="fi-FI" sz="800" dirty="0">
                <a:solidFill>
                  <a:schemeClr val="tx1">
                    <a:lumMod val="85000"/>
                    <a:lumOff val="15000"/>
                  </a:schemeClr>
                </a:solidFill>
                <a:latin typeface="Georgia" panose="02040502050405020303" pitchFamily="18" charset="0"/>
              </a:rPr>
              <a:t>kurssin</a:t>
            </a:r>
            <a:r>
              <a:rPr lang="fi-FI" sz="800" b="0" i="0" dirty="0">
                <a:solidFill>
                  <a:schemeClr val="tx1">
                    <a:lumMod val="85000"/>
                    <a:lumOff val="15000"/>
                  </a:schemeClr>
                </a:solidFill>
                <a:effectLst/>
                <a:latin typeface="Georgia" panose="02040502050405020303" pitchFamily="18" charset="0"/>
              </a:rPr>
              <a:t> sisältämän informaation mahdollisesta käytöstä.</a:t>
            </a:r>
            <a:endParaRPr lang="fi-FI" sz="800" dirty="0">
              <a:solidFill>
                <a:schemeClr val="tx1">
                  <a:lumMod val="85000"/>
                  <a:lumOff val="15000"/>
                </a:schemeClr>
              </a:solidFill>
              <a:latin typeface="Georgia" panose="02040502050405020303" pitchFamily="18" charset="0"/>
            </a:endParaRPr>
          </a:p>
        </p:txBody>
      </p:sp>
      <p:pic>
        <p:nvPicPr>
          <p:cNvPr id="5" name="Kuva 4">
            <a:extLst>
              <a:ext uri="{FF2B5EF4-FFF2-40B4-BE49-F238E27FC236}">
                <a16:creationId xmlns:a16="http://schemas.microsoft.com/office/drawing/2014/main" id="{AB541567-166F-8BB2-105B-820EEDD477D8}"/>
              </a:ext>
            </a:extLst>
          </p:cNvPr>
          <p:cNvPicPr>
            <a:picLocks noChangeAspect="1"/>
          </p:cNvPicPr>
          <p:nvPr/>
        </p:nvPicPr>
        <p:blipFill rotWithShape="1">
          <a:blip r:embed="rId5"/>
          <a:srcRect l="18155" t="18087" r="18464" b="18685"/>
          <a:stretch/>
        </p:blipFill>
        <p:spPr>
          <a:xfrm>
            <a:off x="5012468" y="4335973"/>
            <a:ext cx="589834" cy="588395"/>
          </a:xfrm>
          <a:prstGeom prst="rect">
            <a:avLst/>
          </a:prstGeom>
        </p:spPr>
      </p:pic>
      <p:pic>
        <p:nvPicPr>
          <p:cNvPr id="7" name="Kuva 6">
            <a:extLst>
              <a:ext uri="{FF2B5EF4-FFF2-40B4-BE49-F238E27FC236}">
                <a16:creationId xmlns:a16="http://schemas.microsoft.com/office/drawing/2014/main" id="{E7C659E0-594E-50EC-85B6-4867DB3A9EA2}"/>
              </a:ext>
            </a:extLst>
          </p:cNvPr>
          <p:cNvPicPr>
            <a:picLocks noChangeAspect="1"/>
          </p:cNvPicPr>
          <p:nvPr/>
        </p:nvPicPr>
        <p:blipFill>
          <a:blip r:embed="rId6"/>
          <a:stretch>
            <a:fillRect/>
          </a:stretch>
        </p:blipFill>
        <p:spPr>
          <a:xfrm>
            <a:off x="5988915" y="4503009"/>
            <a:ext cx="1042748" cy="358116"/>
          </a:xfrm>
          <a:prstGeom prst="rect">
            <a:avLst/>
          </a:prstGeom>
        </p:spPr>
      </p:pic>
      <p:pic>
        <p:nvPicPr>
          <p:cNvPr id="9" name="Kuva 8">
            <a:extLst>
              <a:ext uri="{FF2B5EF4-FFF2-40B4-BE49-F238E27FC236}">
                <a16:creationId xmlns:a16="http://schemas.microsoft.com/office/drawing/2014/main" id="{48FED4C9-CD15-FA9D-8613-31DAF64DE6B3}"/>
              </a:ext>
            </a:extLst>
          </p:cNvPr>
          <p:cNvPicPr>
            <a:picLocks noChangeAspect="1"/>
          </p:cNvPicPr>
          <p:nvPr/>
        </p:nvPicPr>
        <p:blipFill>
          <a:blip r:embed="rId7"/>
          <a:stretch>
            <a:fillRect/>
          </a:stretch>
        </p:blipFill>
        <p:spPr>
          <a:xfrm>
            <a:off x="1967485" y="4329617"/>
            <a:ext cx="1300359" cy="681850"/>
          </a:xfrm>
          <a:prstGeom prst="rect">
            <a:avLst/>
          </a:prstGeom>
        </p:spPr>
      </p:pic>
      <p:pic>
        <p:nvPicPr>
          <p:cNvPr id="11" name="Kuva 10">
            <a:extLst>
              <a:ext uri="{FF2B5EF4-FFF2-40B4-BE49-F238E27FC236}">
                <a16:creationId xmlns:a16="http://schemas.microsoft.com/office/drawing/2014/main" id="{1B0E3D9D-D5A0-AC79-2C9D-FDFB080C83CD}"/>
              </a:ext>
            </a:extLst>
          </p:cNvPr>
          <p:cNvPicPr>
            <a:picLocks noChangeAspect="1"/>
          </p:cNvPicPr>
          <p:nvPr/>
        </p:nvPicPr>
        <p:blipFill>
          <a:blip r:embed="rId8"/>
          <a:stretch>
            <a:fillRect/>
          </a:stretch>
        </p:blipFill>
        <p:spPr>
          <a:xfrm>
            <a:off x="2486929" y="2358381"/>
            <a:ext cx="1004002" cy="723008"/>
          </a:xfrm>
          <a:prstGeom prst="rect">
            <a:avLst/>
          </a:prstGeom>
        </p:spPr>
      </p:pic>
      <p:pic>
        <p:nvPicPr>
          <p:cNvPr id="21" name="Kuva 20">
            <a:extLst>
              <a:ext uri="{FF2B5EF4-FFF2-40B4-BE49-F238E27FC236}">
                <a16:creationId xmlns:a16="http://schemas.microsoft.com/office/drawing/2014/main" id="{A5DBFFBA-F952-C9B4-ED92-817519152ECB}"/>
              </a:ext>
            </a:extLst>
          </p:cNvPr>
          <p:cNvPicPr>
            <a:picLocks noChangeAspect="1"/>
          </p:cNvPicPr>
          <p:nvPr/>
        </p:nvPicPr>
        <p:blipFill>
          <a:blip r:embed="rId9"/>
          <a:stretch>
            <a:fillRect/>
          </a:stretch>
        </p:blipFill>
        <p:spPr>
          <a:xfrm>
            <a:off x="386143" y="3474754"/>
            <a:ext cx="3220278" cy="557843"/>
          </a:xfrm>
          <a:prstGeom prst="rect">
            <a:avLst/>
          </a:prstGeom>
        </p:spPr>
      </p:pic>
      <p:pic>
        <p:nvPicPr>
          <p:cNvPr id="25" name="Kuva 24" descr="Kuva, joka sisältää kohteen teksti, clipart-kuva&#10;&#10;Kuvaus luotu automaattisesti">
            <a:extLst>
              <a:ext uri="{FF2B5EF4-FFF2-40B4-BE49-F238E27FC236}">
                <a16:creationId xmlns:a16="http://schemas.microsoft.com/office/drawing/2014/main" id="{6036C10A-6BC1-EF88-68DC-BAF4C11A71DA}"/>
              </a:ext>
            </a:extLst>
          </p:cNvPr>
          <p:cNvPicPr>
            <a:picLocks noChangeAspect="1"/>
          </p:cNvPicPr>
          <p:nvPr/>
        </p:nvPicPr>
        <p:blipFill>
          <a:blip r:embed="rId10"/>
          <a:stretch>
            <a:fillRect/>
          </a:stretch>
        </p:blipFill>
        <p:spPr>
          <a:xfrm>
            <a:off x="7176515" y="4503009"/>
            <a:ext cx="1348349" cy="421359"/>
          </a:xfrm>
          <a:prstGeom prst="rect">
            <a:avLst/>
          </a:prstGeom>
        </p:spPr>
      </p:pic>
      <p:pic>
        <p:nvPicPr>
          <p:cNvPr id="29" name="Kuva 28">
            <a:extLst>
              <a:ext uri="{FF2B5EF4-FFF2-40B4-BE49-F238E27FC236}">
                <a16:creationId xmlns:a16="http://schemas.microsoft.com/office/drawing/2014/main" id="{D16CA891-B211-5382-E1C0-1A6AB3F97B23}"/>
              </a:ext>
            </a:extLst>
          </p:cNvPr>
          <p:cNvPicPr>
            <a:picLocks noChangeAspect="1"/>
          </p:cNvPicPr>
          <p:nvPr/>
        </p:nvPicPr>
        <p:blipFill rotWithShape="1">
          <a:blip r:embed="rId11"/>
          <a:srcRect l="5876" t="2257" r="1192" b="8601"/>
          <a:stretch/>
        </p:blipFill>
        <p:spPr>
          <a:xfrm>
            <a:off x="670063" y="4260303"/>
            <a:ext cx="880245" cy="690490"/>
          </a:xfrm>
          <a:prstGeom prst="rect">
            <a:avLst/>
          </a:prstGeom>
        </p:spPr>
      </p:pic>
      <p:pic>
        <p:nvPicPr>
          <p:cNvPr id="31" name="Kuva 30">
            <a:extLst>
              <a:ext uri="{FF2B5EF4-FFF2-40B4-BE49-F238E27FC236}">
                <a16:creationId xmlns:a16="http://schemas.microsoft.com/office/drawing/2014/main" id="{0DB5676C-28AF-CB93-73BE-D879EF16A2D8}"/>
              </a:ext>
            </a:extLst>
          </p:cNvPr>
          <p:cNvPicPr>
            <a:picLocks noChangeAspect="1"/>
          </p:cNvPicPr>
          <p:nvPr/>
        </p:nvPicPr>
        <p:blipFill>
          <a:blip r:embed="rId12"/>
          <a:stretch>
            <a:fillRect/>
          </a:stretch>
        </p:blipFill>
        <p:spPr>
          <a:xfrm>
            <a:off x="372152" y="2358381"/>
            <a:ext cx="1856162" cy="530332"/>
          </a:xfrm>
          <a:prstGeom prst="rect">
            <a:avLst/>
          </a:prstGeom>
        </p:spPr>
      </p:pic>
      <p:pic>
        <p:nvPicPr>
          <p:cNvPr id="33" name="Kuva 32" descr="Kuva, joka sisältää kohteen teksti, clipart-kuva&#10;&#10;Kuvaus luotu automaattisesti">
            <a:extLst>
              <a:ext uri="{FF2B5EF4-FFF2-40B4-BE49-F238E27FC236}">
                <a16:creationId xmlns:a16="http://schemas.microsoft.com/office/drawing/2014/main" id="{2DEC69C7-2134-CF1A-76AE-48AB8675DD2E}"/>
              </a:ext>
            </a:extLst>
          </p:cNvPr>
          <p:cNvPicPr>
            <a:picLocks noChangeAspect="1"/>
          </p:cNvPicPr>
          <p:nvPr/>
        </p:nvPicPr>
        <p:blipFill>
          <a:blip r:embed="rId13"/>
          <a:stretch>
            <a:fillRect/>
          </a:stretch>
        </p:blipFill>
        <p:spPr>
          <a:xfrm>
            <a:off x="3490931" y="4481846"/>
            <a:ext cx="1134924" cy="400443"/>
          </a:xfrm>
          <a:prstGeom prst="rect">
            <a:avLst/>
          </a:prstGeom>
        </p:spPr>
      </p:pic>
      <p:pic>
        <p:nvPicPr>
          <p:cNvPr id="38" name="Kuva 37" descr="Kuva, joka sisältää kohteen ulko, ruoho, taivas, puu&#10;&#10;Kuvaus luotu automaattisesti">
            <a:extLst>
              <a:ext uri="{FF2B5EF4-FFF2-40B4-BE49-F238E27FC236}">
                <a16:creationId xmlns:a16="http://schemas.microsoft.com/office/drawing/2014/main" id="{DD925DFE-FECD-9023-9CE2-0F7E68A86218}"/>
              </a:ext>
            </a:extLst>
          </p:cNvPr>
          <p:cNvPicPr>
            <a:picLocks noChangeAspect="1"/>
          </p:cNvPicPr>
          <p:nvPr/>
        </p:nvPicPr>
        <p:blipFill rotWithShape="1">
          <a:blip r:embed="rId14"/>
          <a:srcRect b="46005"/>
          <a:stretch/>
        </p:blipFill>
        <p:spPr>
          <a:xfrm>
            <a:off x="0" y="-1180315"/>
            <a:ext cx="9136841" cy="3288107"/>
          </a:xfrm>
          <a:prstGeom prst="rect">
            <a:avLst/>
          </a:prstGeom>
        </p:spPr>
      </p:pic>
      <p:sp>
        <p:nvSpPr>
          <p:cNvPr id="39" name="Tekstiruutu 38">
            <a:extLst>
              <a:ext uri="{FF2B5EF4-FFF2-40B4-BE49-F238E27FC236}">
                <a16:creationId xmlns:a16="http://schemas.microsoft.com/office/drawing/2014/main" id="{644AB408-AB19-CB49-A8E4-0A2E55986FA0}"/>
              </a:ext>
            </a:extLst>
          </p:cNvPr>
          <p:cNvSpPr txBox="1"/>
          <p:nvPr/>
        </p:nvSpPr>
        <p:spPr>
          <a:xfrm>
            <a:off x="386143" y="2942843"/>
            <a:ext cx="1842171" cy="215444"/>
          </a:xfrm>
          <a:prstGeom prst="rect">
            <a:avLst/>
          </a:prstGeom>
          <a:noFill/>
        </p:spPr>
        <p:txBody>
          <a:bodyPr wrap="none" rtlCol="0">
            <a:spAutoFit/>
          </a:bodyPr>
          <a:lstStyle/>
          <a:p>
            <a:r>
              <a:rPr lang="fi-FI" sz="800" dirty="0" err="1">
                <a:solidFill>
                  <a:srgbClr val="548531"/>
                </a:solidFill>
              </a:rPr>
              <a:t>Finvasive</a:t>
            </a:r>
            <a:r>
              <a:rPr lang="fi-FI" sz="800" dirty="0">
                <a:solidFill>
                  <a:srgbClr val="548531"/>
                </a:solidFill>
              </a:rPr>
              <a:t> LIFE LIFE17/NAT/FI/0528</a:t>
            </a:r>
          </a:p>
        </p:txBody>
      </p:sp>
      <p:pic>
        <p:nvPicPr>
          <p:cNvPr id="4" name="Ääni 3">
            <a:hlinkClick r:id="" action="ppaction://media"/>
            <a:extLst>
              <a:ext uri="{FF2B5EF4-FFF2-40B4-BE49-F238E27FC236}">
                <a16:creationId xmlns:a16="http://schemas.microsoft.com/office/drawing/2014/main" id="{6D6D01B3-7727-149D-C596-9B20C9B210D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077409932"/>
      </p:ext>
    </p:extLst>
  </p:cSld>
  <p:clrMapOvr>
    <a:masterClrMapping/>
  </p:clrMapOvr>
  <mc:AlternateContent xmlns:mc="http://schemas.openxmlformats.org/markup-compatibility/2006">
    <mc:Choice xmlns:p14="http://schemas.microsoft.com/office/powerpoint/2010/main" Requires="p14">
      <p:transition spd="slow" p14:dur="2000" advTm="19644"/>
    </mc:Choice>
    <mc:Fallback>
      <p:transition spd="slow" advTm="1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fi" dirty="0"/>
              <a:t>Kun suunnittelet tietyllä alueella vieraslajien kartoittamista, torjuntaa, seurantaa tai viestintää, tarvitset tietoa mm. </a:t>
            </a:r>
            <a:endParaRPr dirty="0"/>
          </a:p>
          <a:p>
            <a:pPr marL="457200" lvl="0" indent="-342900" algn="l" rtl="0">
              <a:lnSpc>
                <a:spcPct val="150000"/>
              </a:lnSpc>
              <a:spcBef>
                <a:spcPts val="1200"/>
              </a:spcBef>
              <a:spcAft>
                <a:spcPts val="0"/>
              </a:spcAft>
              <a:buSzPts val="1800"/>
              <a:buChar char="-"/>
            </a:pPr>
            <a:r>
              <a:rPr lang="fi" dirty="0"/>
              <a:t>Alueella aiemmin tehdyistä vieraslajihavainnoista tai torjuntatyöstä.</a:t>
            </a:r>
            <a:endParaRPr dirty="0"/>
          </a:p>
          <a:p>
            <a:pPr marL="457200" lvl="0" indent="-342900" algn="l" rtl="0">
              <a:lnSpc>
                <a:spcPct val="150000"/>
              </a:lnSpc>
              <a:spcBef>
                <a:spcPts val="0"/>
              </a:spcBef>
              <a:spcAft>
                <a:spcPts val="0"/>
              </a:spcAft>
              <a:buSzPts val="1800"/>
              <a:buChar char="-"/>
            </a:pPr>
            <a:r>
              <a:rPr lang="fi" dirty="0"/>
              <a:t>Miten tunnistat löytämäsi vieraslajit?</a:t>
            </a:r>
            <a:endParaRPr dirty="0"/>
          </a:p>
          <a:p>
            <a:pPr marL="457200" lvl="0" indent="-342900" algn="l" rtl="0">
              <a:lnSpc>
                <a:spcPct val="150000"/>
              </a:lnSpc>
              <a:spcBef>
                <a:spcPts val="0"/>
              </a:spcBef>
              <a:spcAft>
                <a:spcPts val="0"/>
              </a:spcAft>
              <a:buSzPts val="1800"/>
              <a:buChar char="-"/>
            </a:pPr>
            <a:r>
              <a:rPr lang="fi" dirty="0"/>
              <a:t>Missä vaiheessa kasvukautta tiettyä vieraslajia on järkevintä kartoittaa tai (kustannus)tehokkainta torjua?</a:t>
            </a:r>
          </a:p>
          <a:p>
            <a:pPr marL="457200" lvl="0" indent="-342900" algn="l" rtl="0">
              <a:lnSpc>
                <a:spcPct val="150000"/>
              </a:lnSpc>
              <a:spcBef>
                <a:spcPts val="0"/>
              </a:spcBef>
              <a:spcAft>
                <a:spcPts val="0"/>
              </a:spcAft>
              <a:buSzPts val="1800"/>
              <a:buChar char="-"/>
            </a:pPr>
            <a:r>
              <a:rPr lang="fi-FI" dirty="0"/>
              <a:t>Miten torjuntatyössä syntyvää vieraskasvijätettä tai maa-aineksia tulisi käsitellä?</a:t>
            </a:r>
            <a:endParaRPr dirty="0"/>
          </a:p>
          <a:p>
            <a:pPr marL="457200" lvl="0" indent="-342900" algn="l" rtl="0">
              <a:lnSpc>
                <a:spcPct val="150000"/>
              </a:lnSpc>
              <a:spcBef>
                <a:spcPts val="0"/>
              </a:spcBef>
              <a:spcAft>
                <a:spcPts val="0"/>
              </a:spcAft>
              <a:buSzPts val="1800"/>
              <a:buChar char="-"/>
            </a:pPr>
            <a:r>
              <a:rPr lang="fi" dirty="0"/>
              <a:t>Miten tiedotat tarvittaessa alueella asuvia tai liikkuvia torjuntatoimista?</a:t>
            </a:r>
            <a:endParaRPr dirty="0"/>
          </a:p>
          <a:p>
            <a:pPr marL="457200" lvl="0" indent="-342900" algn="l" rtl="0">
              <a:lnSpc>
                <a:spcPct val="150000"/>
              </a:lnSpc>
              <a:spcBef>
                <a:spcPts val="0"/>
              </a:spcBef>
              <a:spcAft>
                <a:spcPts val="0"/>
              </a:spcAft>
              <a:buSzPts val="1800"/>
              <a:buChar char="-"/>
            </a:pPr>
            <a:r>
              <a:rPr lang="fi" dirty="0"/>
              <a:t>Mitä lainsäädännöllisiä tai muita velvoitteita sinun on otettava huomioon ennen työhön ryhtymistä?</a:t>
            </a:r>
            <a:endParaRPr dirty="0"/>
          </a:p>
        </p:txBody>
      </p:sp>
      <p:sp>
        <p:nvSpPr>
          <p:cNvPr id="130" name="Google Shape;130;p25"/>
          <p:cNvSpPr txBox="1">
            <a:spLocks noGrp="1"/>
          </p:cNvSpPr>
          <p:nvPr>
            <p:ph type="title"/>
          </p:nvPr>
        </p:nvSpPr>
        <p:spPr>
          <a:xfrm>
            <a:off x="342575" y="241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dirty="0"/>
              <a:t>Mitä vieraslajitietoa tulet tarvitsemaan työssäsi?</a:t>
            </a:r>
            <a:endParaRPr dirty="0"/>
          </a:p>
          <a:p>
            <a:pPr marL="0" lvl="0" indent="0" algn="l" rtl="0">
              <a:spcBef>
                <a:spcPts val="0"/>
              </a:spcBef>
              <a:spcAft>
                <a:spcPts val="0"/>
              </a:spcAft>
              <a:buNone/>
            </a:pPr>
            <a:endParaRPr dirty="0"/>
          </a:p>
        </p:txBody>
      </p:sp>
      <p:pic>
        <p:nvPicPr>
          <p:cNvPr id="6" name="Ääni 5">
            <a:hlinkClick r:id="" action="ppaction://media"/>
            <a:extLst>
              <a:ext uri="{FF2B5EF4-FFF2-40B4-BE49-F238E27FC236}">
                <a16:creationId xmlns:a16="http://schemas.microsoft.com/office/drawing/2014/main" id="{AB681555-384A-6440-A000-730D4F4BEF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435"/>
    </mc:Choice>
    <mc:Fallback>
      <p:transition spd="slow" advTm="49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subTitle" idx="1"/>
          </p:nvPr>
        </p:nvSpPr>
        <p:spPr>
          <a:xfrm>
            <a:off x="888032" y="1954050"/>
            <a:ext cx="6963900" cy="1235400"/>
          </a:xfrm>
          <a:prstGeom prst="rect">
            <a:avLst/>
          </a:prstGeom>
        </p:spPr>
        <p:txBody>
          <a:bodyPr spcFirstLastPara="1" wrap="square" lIns="91425" tIns="91425" rIns="91425" bIns="91425" anchor="t" anchorCtr="0">
            <a:noAutofit/>
          </a:bodyPr>
          <a:lstStyle/>
          <a:p>
            <a:pPr marL="457200" lvl="0" indent="0" rtl="0">
              <a:lnSpc>
                <a:spcPct val="170000"/>
              </a:lnSpc>
              <a:spcBef>
                <a:spcPts val="0"/>
              </a:spcBef>
              <a:spcAft>
                <a:spcPts val="0"/>
              </a:spcAft>
              <a:buClr>
                <a:schemeClr val="dk1"/>
              </a:buClr>
              <a:buSzPct val="39285"/>
              <a:buFont typeface="Arial"/>
              <a:buNone/>
            </a:pPr>
            <a:r>
              <a:rPr lang="fi" dirty="0"/>
              <a:t>8.1. </a:t>
            </a:r>
            <a:r>
              <a:rPr lang="fi-FI" dirty="0"/>
              <a:t>Vieraslajien luettelot, lainsäädäntö ja poikkeusluvat</a:t>
            </a:r>
            <a:endParaRPr dirty="0"/>
          </a:p>
        </p:txBody>
      </p:sp>
      <p:pic>
        <p:nvPicPr>
          <p:cNvPr id="4" name="Ääni 3">
            <a:hlinkClick r:id="" action="ppaction://media"/>
            <a:extLst>
              <a:ext uri="{FF2B5EF4-FFF2-40B4-BE49-F238E27FC236}">
                <a16:creationId xmlns:a16="http://schemas.microsoft.com/office/drawing/2014/main" id="{FB7BC8F5-28B8-28E7-2C4D-6D37AA1A5A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94"/>
    </mc:Choice>
    <mc:Fallback>
      <p:transition spd="slow" advTm="6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407393" y="51945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dirty="0"/>
              <a:t>Muita vieraslajeja: Kasvitauteja aiheuttavat vieraslajit käsitellään kasvinterveyslaissa. </a:t>
            </a:r>
            <a:endParaRPr dirty="0"/>
          </a:p>
        </p:txBody>
      </p:sp>
      <p:sp>
        <p:nvSpPr>
          <p:cNvPr id="145" name="Google Shape;145;p25"/>
          <p:cNvSpPr txBox="1">
            <a:spLocks noGrp="1"/>
          </p:cNvSpPr>
          <p:nvPr>
            <p:ph type="body" idx="1"/>
          </p:nvPr>
        </p:nvSpPr>
        <p:spPr>
          <a:xfrm>
            <a:off x="311700" y="1465843"/>
            <a:ext cx="8520600" cy="34164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fi" dirty="0"/>
              <a:t>Kasvintuhoojat ovat haittaa aiheuttavia vieraslajeja – hyönteisiä ja kasvitauteja – jotka aiheuttavat tuhoa maa- ja metsätalousympäristössä heikentämällä sadon laatua tai määrää. </a:t>
            </a:r>
            <a:r>
              <a:rPr lang="fi-FI" dirty="0"/>
              <a:t>N</a:t>
            </a:r>
            <a:r>
              <a:rPr lang="fi" dirty="0"/>
              <a:t>iiden lajikortit löytyvät vieraslajit.fi –sivustolta, mutta ne eivät kuulu vieraslajilainsäädännön piiriin.</a:t>
            </a:r>
            <a:endParaRPr dirty="0"/>
          </a:p>
          <a:p>
            <a:pPr marL="457200" lvl="0" indent="-334327" algn="l" rtl="0">
              <a:spcBef>
                <a:spcPts val="1000"/>
              </a:spcBef>
              <a:spcAft>
                <a:spcPts val="0"/>
              </a:spcAft>
              <a:buSzPct val="100000"/>
              <a:buChar char="●"/>
            </a:pPr>
            <a:r>
              <a:rPr lang="fi" dirty="0"/>
              <a:t>Vieraslajiportaalissa kasvintuhoojalajeja on lueteltu yhteensä 38 lajia, joihin sisältyy mm. laajalti tunnetut koloradonkuoriainen, tulipolte ja hollanninjalavatauti.</a:t>
            </a:r>
            <a:endParaRPr dirty="0"/>
          </a:p>
          <a:p>
            <a:pPr marL="457200" lvl="0" indent="-334327" algn="l" rtl="0">
              <a:spcBef>
                <a:spcPts val="1000"/>
              </a:spcBef>
              <a:spcAft>
                <a:spcPts val="0"/>
              </a:spcAft>
              <a:buSzPct val="100000"/>
              <a:buChar char="●"/>
            </a:pPr>
            <a:r>
              <a:rPr lang="fi" dirty="0"/>
              <a:t>Kasvintuhoojalajeja ei saa esiintyä kasvintuotannossa, myytävissä tai maahantuotavissa kasveissa, viheralueilla eikä metsissä.</a:t>
            </a:r>
            <a:endParaRPr dirty="0"/>
          </a:p>
          <a:p>
            <a:pPr marL="457200" lvl="0" indent="-334327" algn="l" rtl="0">
              <a:spcBef>
                <a:spcPts val="1000"/>
              </a:spcBef>
              <a:spcAft>
                <a:spcPts val="0"/>
              </a:spcAft>
              <a:buSzPct val="100000"/>
              <a:buChar char="●"/>
            </a:pPr>
            <a:r>
              <a:rPr lang="fi" dirty="0"/>
              <a:t>Karanteenituhoojalajeista ja niihin liittyvistä vaatimuksista säädetään Kasvinterveyslaissa (1110/2019).</a:t>
            </a:r>
            <a:endParaRPr dirty="0"/>
          </a:p>
          <a:p>
            <a:pPr marL="457200" lvl="0" indent="0" algn="l" rtl="0">
              <a:spcBef>
                <a:spcPts val="1200"/>
              </a:spcBef>
              <a:spcAft>
                <a:spcPts val="0"/>
              </a:spcAft>
              <a:buNone/>
            </a:pPr>
            <a:endParaRPr dirty="0"/>
          </a:p>
        </p:txBody>
      </p:sp>
      <p:pic>
        <p:nvPicPr>
          <p:cNvPr id="13" name="Ääni 12">
            <a:hlinkClick r:id="" action="ppaction://media"/>
            <a:extLst>
              <a:ext uri="{FF2B5EF4-FFF2-40B4-BE49-F238E27FC236}">
                <a16:creationId xmlns:a16="http://schemas.microsoft.com/office/drawing/2014/main" id="{C609C88A-CD1B-8EBE-E52B-C5C09C28E4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274110115"/>
      </p:ext>
    </p:extLst>
  </p:cSld>
  <p:clrMapOvr>
    <a:masterClrMapping/>
  </p:clrMapOvr>
  <mc:AlternateContent xmlns:mc="http://schemas.openxmlformats.org/markup-compatibility/2006">
    <mc:Choice xmlns:p14="http://schemas.microsoft.com/office/powerpoint/2010/main" Requires="p14">
      <p:transition spd="slow" p14:dur="2000" advTm="62705"/>
    </mc:Choice>
    <mc:Fallback>
      <p:transition spd="slow" advTm="6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457200" lvl="0" indent="0" algn="l" rtl="0">
              <a:spcBef>
                <a:spcPts val="0"/>
              </a:spcBef>
              <a:spcAft>
                <a:spcPts val="0"/>
              </a:spcAft>
              <a:buClr>
                <a:schemeClr val="dk1"/>
              </a:buClr>
              <a:buSzPct val="39285"/>
              <a:buFont typeface="Arial"/>
              <a:buNone/>
            </a:pPr>
            <a:r>
              <a:rPr lang="fi" dirty="0">
                <a:solidFill>
                  <a:schemeClr val="dk2"/>
                </a:solidFill>
              </a:rPr>
              <a:t>EU jäsenvaltioiden muut vieraslajivelvoitteet</a:t>
            </a:r>
            <a:endParaRPr dirty="0"/>
          </a:p>
        </p:txBody>
      </p:sp>
      <p:sp>
        <p:nvSpPr>
          <p:cNvPr id="95" name="Google Shape;95;p18"/>
          <p:cNvSpPr txBox="1">
            <a:spLocks noGrp="1"/>
          </p:cNvSpPr>
          <p:nvPr>
            <p:ph type="body" idx="1"/>
          </p:nvPr>
        </p:nvSpPr>
        <p:spPr>
          <a:xfrm>
            <a:off x="311700" y="14369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dirty="0"/>
              <a:t>Jäsenvaltioiden tulee vieraslajilainsäädännön kansallisen toimeenpanon lisäksi ottaa käyttöön:</a:t>
            </a:r>
          </a:p>
          <a:p>
            <a:pPr marL="0" lvl="0" indent="0" algn="l" rtl="0">
              <a:spcBef>
                <a:spcPts val="0"/>
              </a:spcBef>
              <a:spcAft>
                <a:spcPts val="0"/>
              </a:spcAft>
              <a:buNone/>
            </a:pPr>
            <a:endParaRPr dirty="0"/>
          </a:p>
          <a:p>
            <a:pPr marL="457200" lvl="0" indent="-342900" algn="l" rtl="0">
              <a:spcBef>
                <a:spcPts val="0"/>
              </a:spcBef>
              <a:spcAft>
                <a:spcPts val="600"/>
              </a:spcAft>
              <a:buSzPts val="1800"/>
              <a:buChar char="●"/>
            </a:pPr>
            <a:r>
              <a:rPr lang="fi" dirty="0"/>
              <a:t>EU-vieraslajiluettelon lajien seurantajärjestelmä.</a:t>
            </a:r>
            <a:endParaRPr dirty="0"/>
          </a:p>
          <a:p>
            <a:pPr marL="457200" lvl="0" indent="-342900" algn="l" rtl="0">
              <a:spcBef>
                <a:spcPts val="0"/>
              </a:spcBef>
              <a:spcAft>
                <a:spcPts val="600"/>
              </a:spcAft>
              <a:buSzPts val="1800"/>
              <a:buChar char="●"/>
            </a:pPr>
            <a:r>
              <a:rPr lang="fi" dirty="0"/>
              <a:t>Valvontajärjestelmä luettelon vieraslajien maahantuonnin estämiseksi, minkä mukaan tulliviranomainen voi tarkastaa ja ottaa haltuun luvattomat tavarat.</a:t>
            </a:r>
            <a:endParaRPr dirty="0"/>
          </a:p>
          <a:p>
            <a:pPr marL="457200" lvl="0" indent="-342900" algn="l" rtl="0">
              <a:spcBef>
                <a:spcPts val="0"/>
              </a:spcBef>
              <a:spcAft>
                <a:spcPts val="600"/>
              </a:spcAft>
              <a:buSzPts val="1800"/>
              <a:buChar char="●"/>
            </a:pPr>
            <a:r>
              <a:rPr lang="fi" dirty="0"/>
              <a:t>Uusien vieraslajien varhaisen havaitsemisen ilmoitusjärjestelmä</a:t>
            </a:r>
            <a:endParaRPr dirty="0"/>
          </a:p>
          <a:p>
            <a:pPr marL="457200" lvl="0" indent="-342900" algn="l" rtl="0">
              <a:spcBef>
                <a:spcPts val="0"/>
              </a:spcBef>
              <a:spcAft>
                <a:spcPts val="0"/>
              </a:spcAft>
              <a:buSzPts val="1800"/>
              <a:buChar char="●"/>
            </a:pPr>
            <a:r>
              <a:rPr lang="fi" dirty="0"/>
              <a:t>Jäsenvaltion on tehtävä ja raportoitava nopean hävittämisen toimenpiteensä 3 kuukautta uuden EU-vieraslajin havaintoilmoituksen lähettämisen jälkeen.</a:t>
            </a:r>
            <a:endParaRPr dirty="0"/>
          </a:p>
          <a:p>
            <a:pPr marL="457200" lvl="0" indent="-342900" algn="l" rtl="0">
              <a:spcBef>
                <a:spcPts val="0"/>
              </a:spcBef>
              <a:spcAft>
                <a:spcPts val="0"/>
              </a:spcAft>
              <a:buSzPts val="1800"/>
              <a:buChar char="●"/>
            </a:pPr>
            <a:endParaRPr dirty="0"/>
          </a:p>
        </p:txBody>
      </p:sp>
      <p:pic>
        <p:nvPicPr>
          <p:cNvPr id="4" name="Ääni 3">
            <a:hlinkClick r:id="" action="ppaction://media"/>
            <a:extLst>
              <a:ext uri="{FF2B5EF4-FFF2-40B4-BE49-F238E27FC236}">
                <a16:creationId xmlns:a16="http://schemas.microsoft.com/office/drawing/2014/main" id="{FB104E86-0239-B5BB-8F96-D7AF7FD5DE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512"/>
    </mc:Choice>
    <mc:Fallback>
      <p:transition spd="slow" advTm="44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Mihin vieraslajilaki vaikuttaa käytännössä?</a:t>
            </a:r>
            <a:endParaRPr/>
          </a:p>
        </p:txBody>
      </p:sp>
      <p:sp>
        <p:nvSpPr>
          <p:cNvPr id="138" name="Google Shape;138;p24"/>
          <p:cNvSpPr txBox="1">
            <a:spLocks noGrp="1"/>
          </p:cNvSpPr>
          <p:nvPr>
            <p:ph type="body" idx="1"/>
          </p:nvPr>
        </p:nvSpPr>
        <p:spPr>
          <a:xfrm>
            <a:off x="311700" y="1119725"/>
            <a:ext cx="8520600" cy="35598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fi" b="1" dirty="0"/>
              <a:t>Maanomistajat</a:t>
            </a:r>
            <a:endParaRPr b="1" dirty="0"/>
          </a:p>
          <a:p>
            <a:pPr marL="0" lvl="0" indent="0" algn="l" rtl="0">
              <a:spcBef>
                <a:spcPts val="1200"/>
              </a:spcBef>
              <a:spcAft>
                <a:spcPts val="0"/>
              </a:spcAft>
              <a:buNone/>
            </a:pPr>
            <a:r>
              <a:rPr lang="fi" dirty="0"/>
              <a:t>3 §: EU:n tai Suomen vieraslajiluettelon lajeja </a:t>
            </a:r>
            <a:r>
              <a:rPr lang="fi" b="1" dirty="0"/>
              <a:t>ei saa kasvattaa tai päästää ympäristöön</a:t>
            </a:r>
            <a:r>
              <a:rPr lang="fi" dirty="0"/>
              <a:t> hallinnoidun kiinteistön tai alueen rajojen ulkopuolelle. Myöskään luettelon ulkopuolisia vieraslajeja ei saa päästää ympäristöön.</a:t>
            </a:r>
            <a:endParaRPr dirty="0"/>
          </a:p>
          <a:p>
            <a:pPr marL="0" lvl="0" indent="0" algn="l" rtl="0">
              <a:spcBef>
                <a:spcPts val="1200"/>
              </a:spcBef>
              <a:spcAft>
                <a:spcPts val="0"/>
              </a:spcAft>
              <a:buNone/>
            </a:pPr>
            <a:r>
              <a:rPr lang="fi" dirty="0"/>
              <a:t>4 §: Maanomistajan on </a:t>
            </a:r>
            <a:r>
              <a:rPr lang="fi" b="1" dirty="0"/>
              <a:t>huolehdittava kohtuullisista</a:t>
            </a:r>
            <a:r>
              <a:rPr lang="fi" b="1" dirty="0">
                <a:solidFill>
                  <a:srgbClr val="FF0000"/>
                </a:solidFill>
              </a:rPr>
              <a:t>*</a:t>
            </a:r>
            <a:r>
              <a:rPr lang="fi" b="1" dirty="0"/>
              <a:t> </a:t>
            </a:r>
            <a:r>
              <a:rPr lang="fi" dirty="0"/>
              <a:t>toimenpiteistä EU- tai kansallisen luettelon lajin hävittämiseksi tai leviämisen rajoittamiseksi kiinteistöltään, jos vieraslajin esiintymästä tai sen leviämisestä voi aiheutua merkittävää vahinkoa luonnon monimuotoisuudelle taikka vaaraa terveydelle tai turvallisuudelle. </a:t>
            </a:r>
          </a:p>
          <a:p>
            <a:pPr marL="0" lvl="0" indent="0" algn="l" rtl="0">
              <a:spcBef>
                <a:spcPts val="1200"/>
              </a:spcBef>
              <a:spcAft>
                <a:spcPts val="0"/>
              </a:spcAft>
              <a:buNone/>
            </a:pPr>
            <a:r>
              <a:rPr lang="fi" b="1" dirty="0"/>
              <a:t>Ammattimaiset toimijat (yritykset/ammatinharjoittajat)</a:t>
            </a:r>
            <a:endParaRPr b="1" dirty="0"/>
          </a:p>
          <a:p>
            <a:pPr marL="0" lvl="0" indent="0" algn="l" rtl="0">
              <a:spcBef>
                <a:spcPts val="1200"/>
              </a:spcBef>
              <a:spcAft>
                <a:spcPts val="0"/>
              </a:spcAft>
              <a:buNone/>
            </a:pPr>
            <a:r>
              <a:rPr lang="fi" dirty="0"/>
              <a:t>2.2 §: EU:n tai Suomen vieraslajiluettelon lajeja ei saa kasvattaa, varastoida, saattaa markkinoille, kuljettaa, välittää, myydä tai muuten luovuttaa toiselle.</a:t>
            </a:r>
            <a:endParaRPr dirty="0"/>
          </a:p>
          <a:p>
            <a:pPr marL="0" lvl="0" indent="0" algn="l" rtl="0">
              <a:spcBef>
                <a:spcPts val="1200"/>
              </a:spcBef>
              <a:spcAft>
                <a:spcPts val="1200"/>
              </a:spcAft>
              <a:buNone/>
            </a:pPr>
            <a:r>
              <a:rPr lang="fi" dirty="0"/>
              <a:t>5 §: Toimijan huolehtimisvelvollisuuden mukaan toimijan on huolehdittava siitä, ettei vieraslajiluetteloihin kuuluvia lajeja ole mukana myydyssä, välitetyssä jne. tuotteessa, eivätkä ne voi levitä toimijan hallinnassa olevan alueen ulkopuolelle. Huolehtimisvelvollisuus ei kuitenkaan koske tavaran tai aineiston varastointia tai kuljettamista toisen lukuun.</a:t>
            </a:r>
            <a:endParaRPr dirty="0"/>
          </a:p>
        </p:txBody>
      </p:sp>
      <p:sp>
        <p:nvSpPr>
          <p:cNvPr id="139" name="Google Shape;139;p24"/>
          <p:cNvSpPr txBox="1"/>
          <p:nvPr/>
        </p:nvSpPr>
        <p:spPr>
          <a:xfrm>
            <a:off x="935372" y="4481375"/>
            <a:ext cx="7406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500" dirty="0">
                <a:solidFill>
                  <a:srgbClr val="FF0000"/>
                </a:solidFill>
              </a:rPr>
              <a:t>*</a:t>
            </a:r>
            <a:r>
              <a:rPr lang="fi" sz="1200" dirty="0"/>
              <a:t> = viime kädessä ELY-keskus tulkitsee ja arvioi toimenpiteiden kohtuullisuutta, ottaen huomioon torjuntatavat ja niiden kustannukset sekä toimenpiteiden hyötyä suhteessa kustannuksiin.</a:t>
            </a:r>
            <a:endParaRPr sz="1200" dirty="0"/>
          </a:p>
        </p:txBody>
      </p:sp>
      <p:pic>
        <p:nvPicPr>
          <p:cNvPr id="7" name="Ääni 6">
            <a:hlinkClick r:id="" action="ppaction://media"/>
            <a:extLst>
              <a:ext uri="{FF2B5EF4-FFF2-40B4-BE49-F238E27FC236}">
                <a16:creationId xmlns:a16="http://schemas.microsoft.com/office/drawing/2014/main" id="{C32AEB25-9462-8A37-0287-B80090BC1C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323"/>
    </mc:Choice>
    <mc:Fallback>
      <p:transition spd="slow" advTm="84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dirty="0"/>
              <a:t>Poikkeukset</a:t>
            </a:r>
            <a:endParaRPr dirty="0"/>
          </a:p>
        </p:txBody>
      </p:sp>
      <p:sp>
        <p:nvSpPr>
          <p:cNvPr id="145" name="Google Shape;145;p25"/>
          <p:cNvSpPr txBox="1">
            <a:spLocks noGrp="1"/>
          </p:cNvSpPr>
          <p:nvPr>
            <p:ph type="body" idx="1"/>
          </p:nvPr>
        </p:nvSpPr>
        <p:spPr>
          <a:xfrm>
            <a:off x="311700" y="1081149"/>
            <a:ext cx="8520600" cy="3872815"/>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fi" b="1" dirty="0"/>
              <a:t>   Vieraslajilain 3 § (ympäristöön päästämisen kielto) ei koske: </a:t>
            </a:r>
            <a:endParaRPr b="1" dirty="0"/>
          </a:p>
          <a:p>
            <a:pPr marL="457200" lvl="0" indent="-317182" algn="l" rtl="0">
              <a:spcBef>
                <a:spcPts val="1200"/>
              </a:spcBef>
              <a:spcAft>
                <a:spcPts val="0"/>
              </a:spcAft>
              <a:buSzPct val="100000"/>
              <a:buChar char="●"/>
            </a:pPr>
            <a:r>
              <a:rPr lang="fi" dirty="0"/>
              <a:t>muun kuin vieraslajiluetteloon kuuluvien vieraskasvilajien istuttamista tavalla, josta ei ole vaaraa lajin leviämisestä istutus- tai kylvöalueen ulkopuolelle.</a:t>
            </a:r>
            <a:endParaRPr dirty="0"/>
          </a:p>
          <a:p>
            <a:pPr marL="457200" lvl="0" indent="-317182" algn="l" rtl="0">
              <a:spcBef>
                <a:spcPts val="0"/>
              </a:spcBef>
              <a:spcAft>
                <a:spcPts val="0"/>
              </a:spcAft>
              <a:buSzPct val="100000"/>
              <a:buChar char="●"/>
            </a:pPr>
            <a:r>
              <a:rPr lang="fi" dirty="0"/>
              <a:t>Puiden istuttamista tai puulajin siementen kylvämistä siten, kuin metsälaissa (1093/1996) säädetään</a:t>
            </a:r>
            <a:endParaRPr dirty="0"/>
          </a:p>
          <a:p>
            <a:pPr marL="457200" lvl="0" indent="-317182" algn="l" rtl="0">
              <a:spcBef>
                <a:spcPts val="0"/>
              </a:spcBef>
              <a:spcAft>
                <a:spcPts val="0"/>
              </a:spcAft>
              <a:buSzPct val="100000"/>
              <a:buChar char="●"/>
            </a:pPr>
            <a:r>
              <a:rPr lang="fi" dirty="0"/>
              <a:t>Metsästyslaissa (615/1993) 42 § tarkoitettua vierasperäistä riistaeläimen/riistaeläinkannan luontoon laskemista Suomen riistakeskuksen luvalla.</a:t>
            </a:r>
            <a:endParaRPr dirty="0"/>
          </a:p>
          <a:p>
            <a:pPr marL="457200" lvl="0" indent="-317182" algn="l" rtl="0">
              <a:spcBef>
                <a:spcPts val="0"/>
              </a:spcBef>
              <a:spcAft>
                <a:spcPts val="0"/>
              </a:spcAft>
              <a:buSzPct val="100000"/>
              <a:buChar char="●"/>
            </a:pPr>
            <a:r>
              <a:rPr lang="fi" dirty="0"/>
              <a:t>Kala- tai rapulajien päästämistä luonnonvesiin, milloin se on kalastuslain (379/2015) nojalla sallittu.</a:t>
            </a:r>
            <a:endParaRPr dirty="0"/>
          </a:p>
          <a:p>
            <a:pPr marL="457200" lvl="0" indent="-317182" algn="l" rtl="0">
              <a:spcBef>
                <a:spcPts val="0"/>
              </a:spcBef>
              <a:spcAft>
                <a:spcPts val="0"/>
              </a:spcAft>
              <a:buSzPct val="100000"/>
              <a:buChar char="●"/>
            </a:pPr>
            <a:r>
              <a:rPr lang="fi" dirty="0"/>
              <a:t>Vieraslajina pidettävän eliön käyttöä biologisessa torjunnassa tai pölytyksessä, milloin se on kasvinterveyden suojelemisesta annetun lain (702/2003) nojalla sallittu.</a:t>
            </a:r>
          </a:p>
          <a:p>
            <a:pPr marL="457200" lvl="0" indent="-317182" algn="l" rtl="0">
              <a:spcBef>
                <a:spcPts val="0"/>
              </a:spcBef>
              <a:spcAft>
                <a:spcPts val="0"/>
              </a:spcAft>
              <a:buSzPct val="100000"/>
              <a:buChar char="●"/>
            </a:pPr>
            <a:endParaRPr lang="fi" b="1" dirty="0"/>
          </a:p>
          <a:p>
            <a:pPr marL="140018" lvl="0" indent="0" algn="l" rtl="0">
              <a:spcBef>
                <a:spcPts val="0"/>
              </a:spcBef>
              <a:spcAft>
                <a:spcPts val="0"/>
              </a:spcAft>
              <a:buSzPct val="100000"/>
              <a:buNone/>
            </a:pPr>
            <a:r>
              <a:rPr lang="fi-FI" b="1" dirty="0"/>
              <a:t>Vieraslajilain 4 § (maanomistajan huolehtimisvelvollisuus) ei koske: </a:t>
            </a:r>
          </a:p>
          <a:p>
            <a:pPr marL="140018" lvl="0" indent="0" algn="l" rtl="0">
              <a:spcBef>
                <a:spcPts val="0"/>
              </a:spcBef>
              <a:spcAft>
                <a:spcPts val="0"/>
              </a:spcAft>
              <a:buSzPct val="100000"/>
              <a:buNone/>
            </a:pPr>
            <a:endParaRPr lang="fi-FI" dirty="0"/>
          </a:p>
          <a:p>
            <a:pPr marL="457200" lvl="0" indent="-317182" algn="l" rtl="0">
              <a:spcBef>
                <a:spcPts val="0"/>
              </a:spcBef>
              <a:spcAft>
                <a:spcPts val="0"/>
              </a:spcAft>
              <a:buSzPct val="100000"/>
              <a:buChar char="●"/>
            </a:pPr>
            <a:r>
              <a:rPr lang="fi-FI" dirty="0"/>
              <a:t>EU- tai Suomen vieraslajiluetteloon kuuluvia lintu- tai nisäkäslajeja.</a:t>
            </a:r>
          </a:p>
          <a:p>
            <a:pPr marL="457200" lvl="0" indent="-317182" algn="l" rtl="0">
              <a:spcBef>
                <a:spcPts val="0"/>
              </a:spcBef>
              <a:spcAft>
                <a:spcPts val="0"/>
              </a:spcAft>
              <a:buSzPct val="100000"/>
              <a:buChar char="●"/>
            </a:pPr>
            <a:endParaRPr dirty="0"/>
          </a:p>
          <a:p>
            <a:pPr marL="0" lvl="0" indent="0" algn="l" rtl="0">
              <a:spcBef>
                <a:spcPts val="1200"/>
              </a:spcBef>
              <a:spcAft>
                <a:spcPts val="1200"/>
              </a:spcAft>
              <a:buNone/>
            </a:pPr>
            <a:endParaRPr dirty="0"/>
          </a:p>
        </p:txBody>
      </p:sp>
      <p:pic>
        <p:nvPicPr>
          <p:cNvPr id="4" name="Ääni 3">
            <a:hlinkClick r:id="" action="ppaction://media"/>
            <a:extLst>
              <a:ext uri="{FF2B5EF4-FFF2-40B4-BE49-F238E27FC236}">
                <a16:creationId xmlns:a16="http://schemas.microsoft.com/office/drawing/2014/main" id="{86B33FE5-C774-FE34-AD00-52A3CFFB5B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107"/>
    </mc:Choice>
    <mc:Fallback>
      <p:transition spd="slow" advTm="58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27408</TotalTime>
  <Words>2813</Words>
  <Application>Microsoft Macintosh PowerPoint</Application>
  <PresentationFormat>Näytössä katseltava esitys (16:9)</PresentationFormat>
  <Paragraphs>253</Paragraphs>
  <Slides>33</Slides>
  <Notes>33</Notes>
  <HiddenSlides>0</HiddenSlides>
  <MMClips>33</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33</vt:i4>
      </vt:variant>
    </vt:vector>
  </HeadingPairs>
  <TitlesOfParts>
    <vt:vector size="37" baseType="lpstr">
      <vt:lpstr>Arial</vt:lpstr>
      <vt:lpstr>Georgia</vt:lpstr>
      <vt:lpstr>Verdana</vt:lpstr>
      <vt:lpstr>Simple Light</vt:lpstr>
      <vt:lpstr>PowerPoint-esitys</vt:lpstr>
      <vt:lpstr>Vieraslajikurssi</vt:lpstr>
      <vt:lpstr>Mitä opit tällä luennolla?</vt:lpstr>
      <vt:lpstr>Mitä vieraslajitietoa tulet tarvitsemaan työssäsi? </vt:lpstr>
      <vt:lpstr>PowerPoint-esitys</vt:lpstr>
      <vt:lpstr>Muita vieraslajeja: Kasvitauteja aiheuttavat vieraslajit käsitellään kasvinterveyslaissa. </vt:lpstr>
      <vt:lpstr>EU jäsenvaltioiden muut vieraslajivelvoitteet</vt:lpstr>
      <vt:lpstr>Mihin vieraslajilaki vaikuttaa käytännössä?</vt:lpstr>
      <vt:lpstr>Poikkeukset</vt:lpstr>
      <vt:lpstr>Poikkeukset – poikkeusluvat vieraslajien käyttöön </vt:lpstr>
      <vt:lpstr>Poikkeukset – Suomessa myönnetyt poikkeusluvat </vt:lpstr>
      <vt:lpstr>PowerPoint-esitys</vt:lpstr>
      <vt:lpstr>Vieraslajien leviämistahti ja tavaraliikenteen kasvu  kulkevat käsi kädessä</vt:lpstr>
      <vt:lpstr>Miten tarkoituksella tuodut vieraslajit leviävät luontoon?</vt:lpstr>
      <vt:lpstr>Tahattomasti kulkeutuneiden vieraslajien leviämistavat </vt:lpstr>
      <vt:lpstr>Miksi vieraslajien leviämisväylien ja -tapojen tunteminen on tärkeää?</vt:lpstr>
      <vt:lpstr>Esimerkki vieraslajikampanjasta, joka on kohdennettu leviämisväylällä toimiville henkilöille </vt:lpstr>
      <vt:lpstr>PowerPoint-esitys</vt:lpstr>
      <vt:lpstr>Vieraslajijätteen merkitys vieraslajien leviämisriskinä</vt:lpstr>
      <vt:lpstr>Vieraslajijätteen merkitys vieraslajien leviämisriskinä</vt:lpstr>
      <vt:lpstr>Ammattimaisten toimijoiden tulee olla selvillä, liittyykö työkohteeseen vieraslajeja</vt:lpstr>
      <vt:lpstr>Suurten jätemäärien käsittely voi vaatia lupia </vt:lpstr>
      <vt:lpstr>Suurten jätemäärien käsittely voi vaatia lupia </vt:lpstr>
      <vt:lpstr>PowerPoint-esitys</vt:lpstr>
      <vt:lpstr>Milloin tarvitaan lupa vieraslajeja sisältävän maa-ainesten käsittelyyn – esimerkkejä 1/2</vt:lpstr>
      <vt:lpstr>Milloin tarvitaan lupa vieraslajeja sisältävän maa-ainesten käsittelyyn – esimerkkejä 2/2</vt:lpstr>
      <vt:lpstr>PowerPoint-esitys</vt:lpstr>
      <vt:lpstr>Miksi ottaa vieraslajit huomioon rakentamisessa, liiketoiminnassa tai maankäytössä?</vt:lpstr>
      <vt:lpstr>Miten ottaa vieraslajit huomioon rakentamisessa, liiketoiminnassa tai maankäytössä?</vt:lpstr>
      <vt:lpstr>Miten ottaa vieraslajit huomioon rakentamisessa, liiketoiminnassa tai maankäytössä?</vt:lpstr>
      <vt:lpstr>Miten ottaa vieraslajit huomioon rakentamisessa, liiketoiminnassa tai maankäytössä?</vt:lpstr>
      <vt:lpstr>Yhteenveto opitusta</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cp:lastModifiedBy>Markus Seppälä</cp:lastModifiedBy>
  <cp:revision>30</cp:revision>
  <dcterms:modified xsi:type="dcterms:W3CDTF">2023-06-30T13:23:36Z</dcterms:modified>
</cp:coreProperties>
</file>